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8" r:id="rId1"/>
  </p:sldMasterIdLst>
  <p:notesMasterIdLst>
    <p:notesMasterId r:id="rId18"/>
  </p:notesMasterIdLst>
  <p:handoutMasterIdLst>
    <p:handoutMasterId r:id="rId19"/>
  </p:handoutMasterIdLst>
  <p:sldIdLst>
    <p:sldId id="256" r:id="rId2"/>
    <p:sldId id="329" r:id="rId3"/>
    <p:sldId id="260" r:id="rId4"/>
    <p:sldId id="261" r:id="rId5"/>
    <p:sldId id="264" r:id="rId6"/>
    <p:sldId id="337" r:id="rId7"/>
    <p:sldId id="835" r:id="rId8"/>
    <p:sldId id="323" r:id="rId9"/>
    <p:sldId id="840" r:id="rId10"/>
    <p:sldId id="350" r:id="rId11"/>
    <p:sldId id="338" r:id="rId12"/>
    <p:sldId id="836" r:id="rId13"/>
    <p:sldId id="837" r:id="rId14"/>
    <p:sldId id="838" r:id="rId15"/>
    <p:sldId id="335" r:id="rId16"/>
    <p:sldId id="839" r:id="rId17"/>
  </p:sldIdLst>
  <p:sldSz cx="9144000" cy="6858000" type="screen4x3"/>
  <p:notesSz cx="6797675" cy="9926638"/>
  <p:defaultTextStyle>
    <a:defPPr>
      <a:defRPr lang="en-GB"/>
    </a:defPPr>
    <a:lvl1pPr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1pPr>
    <a:lvl2pPr marL="4572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2pPr>
    <a:lvl3pPr marL="9144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3pPr>
    <a:lvl4pPr marL="13716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4pPr>
    <a:lvl5pPr marL="18288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5pPr>
    <a:lvl6pPr marL="2286000" algn="l" defTabSz="914400" rtl="0" eaLnBrk="1" latinLnBrk="0" hangingPunct="1">
      <a:defRPr sz="1200" kern="1200">
        <a:solidFill>
          <a:srgbClr val="0F5494"/>
        </a:solidFill>
        <a:latin typeface="Verdana" panose="020B0604030504040204" pitchFamily="34" charset="0"/>
        <a:ea typeface="+mn-ea"/>
        <a:cs typeface="+mn-cs"/>
      </a:defRPr>
    </a:lvl6pPr>
    <a:lvl7pPr marL="2743200" algn="l" defTabSz="914400" rtl="0" eaLnBrk="1" latinLnBrk="0" hangingPunct="1">
      <a:defRPr sz="1200" kern="1200">
        <a:solidFill>
          <a:srgbClr val="0F5494"/>
        </a:solidFill>
        <a:latin typeface="Verdana" panose="020B0604030504040204" pitchFamily="34" charset="0"/>
        <a:ea typeface="+mn-ea"/>
        <a:cs typeface="+mn-cs"/>
      </a:defRPr>
    </a:lvl7pPr>
    <a:lvl8pPr marL="3200400" algn="l" defTabSz="914400" rtl="0" eaLnBrk="1" latinLnBrk="0" hangingPunct="1">
      <a:defRPr sz="1200" kern="1200">
        <a:solidFill>
          <a:srgbClr val="0F5494"/>
        </a:solidFill>
        <a:latin typeface="Verdana" panose="020B0604030504040204" pitchFamily="34" charset="0"/>
        <a:ea typeface="+mn-ea"/>
        <a:cs typeface="+mn-cs"/>
      </a:defRPr>
    </a:lvl8pPr>
    <a:lvl9pPr marL="3657600" algn="l" defTabSz="914400" rtl="0" eaLnBrk="1" latinLnBrk="0" hangingPunct="1">
      <a:defRPr sz="1200" kern="1200">
        <a:solidFill>
          <a:srgbClr val="0F5494"/>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andra de Bournonville" initials="" lastIdx="13" clrIdx="0"/>
  <p:cmAuthor id="2" name="RAMSEY Fiona (DEVCO)" initials="RF(" lastIdx="5" clrIdx="1">
    <p:extLst>
      <p:ext uri="{19B8F6BF-5375-455C-9EA6-DF929625EA0E}">
        <p15:presenceInfo xmlns:p15="http://schemas.microsoft.com/office/powerpoint/2012/main" userId="RAMSEY Fiona (DEVCO)" providerId="None"/>
      </p:ext>
    </p:extLst>
  </p:cmAuthor>
  <p:cmAuthor id="3" name="Sibylle Koenig" initials="SK" lastIdx="11" clrIdx="2">
    <p:extLst>
      <p:ext uri="{19B8F6BF-5375-455C-9EA6-DF929625EA0E}">
        <p15:presenceInfo xmlns:p15="http://schemas.microsoft.com/office/powerpoint/2012/main" userId="8e69258a572ead4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624"/>
    <a:srgbClr val="008000"/>
    <a:srgbClr val="0F5494"/>
    <a:srgbClr val="2D5EC1"/>
    <a:srgbClr val="BDDEFF"/>
    <a:srgbClr val="3166CF"/>
    <a:srgbClr val="3E6FD2"/>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70DDA5-8426-4B40-9791-6274B39CF512}" v="14" dt="2019-04-22T10:00:47.07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54" autoAdjust="0"/>
    <p:restoredTop sz="46505" autoAdjust="0"/>
  </p:normalViewPr>
  <p:slideViewPr>
    <p:cSldViewPr>
      <p:cViewPr varScale="1">
        <p:scale>
          <a:sx n="28" d="100"/>
          <a:sy n="28" d="100"/>
        </p:scale>
        <p:origin x="2348" y="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bylle Koenig" userId="8e69258a572ead4b" providerId="LiveId" clId="{9B29B4B1-1972-42C0-B8B9-ADDF41A6849E}"/>
    <pc:docChg chg="undo custSel delSld modSld">
      <pc:chgData name="Sibylle Koenig" userId="8e69258a572ead4b" providerId="LiveId" clId="{9B29B4B1-1972-42C0-B8B9-ADDF41A6849E}" dt="2019-04-22T10:07:42.513" v="374" actId="20577"/>
      <pc:docMkLst>
        <pc:docMk/>
      </pc:docMkLst>
      <pc:sldChg chg="modNotesTx">
        <pc:chgData name="Sibylle Koenig" userId="8e69258a572ead4b" providerId="LiveId" clId="{9B29B4B1-1972-42C0-B8B9-ADDF41A6849E}" dt="2019-04-22T09:57:00.926" v="39" actId="20577"/>
        <pc:sldMkLst>
          <pc:docMk/>
          <pc:sldMk cId="0" sldId="260"/>
        </pc:sldMkLst>
      </pc:sldChg>
      <pc:sldChg chg="del">
        <pc:chgData name="Sibylle Koenig" userId="8e69258a572ead4b" providerId="LiveId" clId="{9B29B4B1-1972-42C0-B8B9-ADDF41A6849E}" dt="2019-04-22T09:59:02.211" v="40" actId="2696"/>
        <pc:sldMkLst>
          <pc:docMk/>
          <pc:sldMk cId="385698611" sldId="334"/>
        </pc:sldMkLst>
      </pc:sldChg>
      <pc:sldChg chg="modSp modNotesTx">
        <pc:chgData name="Sibylle Koenig" userId="8e69258a572ead4b" providerId="LiveId" clId="{9B29B4B1-1972-42C0-B8B9-ADDF41A6849E}" dt="2019-04-22T10:07:42.513" v="374" actId="20577"/>
        <pc:sldMkLst>
          <pc:docMk/>
          <pc:sldMk cId="3515176867" sldId="840"/>
        </pc:sldMkLst>
        <pc:spChg chg="mod">
          <ac:chgData name="Sibylle Koenig" userId="8e69258a572ead4b" providerId="LiveId" clId="{9B29B4B1-1972-42C0-B8B9-ADDF41A6849E}" dt="2019-04-22T10:00:17.339" v="53" actId="20577"/>
          <ac:spMkLst>
            <pc:docMk/>
            <pc:sldMk cId="3515176867" sldId="840"/>
            <ac:spMk id="30723" creationId="{918BB479-22A4-47CE-AA0C-53170C4482E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7392F739-4542-492B-85E6-8BCFB1070115}"/>
              </a:ext>
            </a:extLst>
          </p:cNvPr>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a:p>
        </p:txBody>
      </p:sp>
      <p:sp>
        <p:nvSpPr>
          <p:cNvPr id="37891" name="Rectangle 3">
            <a:extLst>
              <a:ext uri="{FF2B5EF4-FFF2-40B4-BE49-F238E27FC236}">
                <a16:creationId xmlns:a16="http://schemas.microsoft.com/office/drawing/2014/main" id="{109C6C7C-FC43-448E-B08F-3BF3F4AB7A1C}"/>
              </a:ext>
            </a:extLst>
          </p:cNvPr>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endParaRPr lang="en-GB" altLang="en-US"/>
          </a:p>
        </p:txBody>
      </p:sp>
      <p:sp>
        <p:nvSpPr>
          <p:cNvPr id="37892" name="Rectangle 4">
            <a:extLst>
              <a:ext uri="{FF2B5EF4-FFF2-40B4-BE49-F238E27FC236}">
                <a16:creationId xmlns:a16="http://schemas.microsoft.com/office/drawing/2014/main" id="{05212ABC-2445-47CE-8392-C539724E890D}"/>
              </a:ext>
            </a:extLst>
          </p:cNvPr>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a:p>
        </p:txBody>
      </p:sp>
      <p:sp>
        <p:nvSpPr>
          <p:cNvPr id="37893" name="Rectangle 5">
            <a:extLst>
              <a:ext uri="{FF2B5EF4-FFF2-40B4-BE49-F238E27FC236}">
                <a16:creationId xmlns:a16="http://schemas.microsoft.com/office/drawing/2014/main" id="{8B48FFE6-F610-4FC9-86EF-9DE69851ADAB}"/>
              </a:ext>
            </a:extLst>
          </p:cNvPr>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4597D2C6-5FF1-4A15-BA7D-6781955FCEA9}" type="slidenum">
              <a:rPr lang="en-GB" altLang="en-US"/>
              <a:pPr>
                <a:defRPr/>
              </a:pPr>
              <a:t>‹Nº›</a:t>
            </a:fld>
            <a:endParaRPr lang="en-GB" alt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3A730B9C-1A23-47FC-8E93-ADD015819AAD}"/>
              </a:ext>
            </a:extLst>
          </p:cNvPr>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a:p>
        </p:txBody>
      </p:sp>
      <p:sp>
        <p:nvSpPr>
          <p:cNvPr id="36867" name="Rectangle 3">
            <a:extLst>
              <a:ext uri="{FF2B5EF4-FFF2-40B4-BE49-F238E27FC236}">
                <a16:creationId xmlns:a16="http://schemas.microsoft.com/office/drawing/2014/main" id="{EE31ACBD-7F01-4B6D-8F35-000606928A57}"/>
              </a:ext>
            </a:extLst>
          </p:cNvPr>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endParaRPr lang="en-GB" altLang="en-US"/>
          </a:p>
        </p:txBody>
      </p:sp>
      <p:sp>
        <p:nvSpPr>
          <p:cNvPr id="20484" name="Rectangle 4">
            <a:extLst>
              <a:ext uri="{FF2B5EF4-FFF2-40B4-BE49-F238E27FC236}">
                <a16:creationId xmlns:a16="http://schemas.microsoft.com/office/drawing/2014/main" id="{C931FC89-72B2-4BF0-A82A-6DA70FB98FE5}"/>
              </a:ext>
            </a:extLst>
          </p:cNvPr>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a:extLst>
              <a:ext uri="{FF2B5EF4-FFF2-40B4-BE49-F238E27FC236}">
                <a16:creationId xmlns:a16="http://schemas.microsoft.com/office/drawing/2014/main" id="{CC87510B-5293-4C3C-926D-F126D5616140}"/>
              </a:ext>
            </a:extLst>
          </p:cNvPr>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36870" name="Rectangle 6">
            <a:extLst>
              <a:ext uri="{FF2B5EF4-FFF2-40B4-BE49-F238E27FC236}">
                <a16:creationId xmlns:a16="http://schemas.microsoft.com/office/drawing/2014/main" id="{A2AEB13C-0B54-4264-BED9-1DAABE146CA6}"/>
              </a:ext>
            </a:extLst>
          </p:cNvPr>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a:p>
        </p:txBody>
      </p:sp>
      <p:sp>
        <p:nvSpPr>
          <p:cNvPr id="36871" name="Rectangle 7">
            <a:extLst>
              <a:ext uri="{FF2B5EF4-FFF2-40B4-BE49-F238E27FC236}">
                <a16:creationId xmlns:a16="http://schemas.microsoft.com/office/drawing/2014/main" id="{435A5BE4-415F-4A12-AB20-4C267F0606E0}"/>
              </a:ext>
            </a:extLst>
          </p:cNvPr>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C68EB76D-5C1F-4BF0-AF7F-019D04A7A84C}" type="slidenum">
              <a:rPr lang="en-GB" altLang="en-US"/>
              <a:pPr>
                <a:defRPr/>
              </a:pPr>
              <a:t>‹Nº›</a:t>
            </a:fld>
            <a:endParaRPr lang="en-GB"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dirty="0"/>
              <a:t>: This session is intended to be quite light. The trainer will introduce a few ideas that are central to JP and then we will hear from HQ colleagues. After that we move to a short exercise that will allow you to think about the relevance of your own experience and skills and how they can be applied to the Joint Programming work. </a:t>
            </a:r>
          </a:p>
          <a:p>
            <a:endParaRPr lang="en-GB" dirty="0"/>
          </a:p>
          <a:p>
            <a:r>
              <a:rPr lang="en-GB" dirty="0"/>
              <a:t>From the introduction session, we can see that [</a:t>
            </a:r>
            <a:r>
              <a:rPr lang="en-GB" i="1" dirty="0"/>
              <a:t>make some observations</a:t>
            </a:r>
            <a:r>
              <a:rPr lang="en-GB" dirty="0"/>
              <a:t>] and these interests, skills and experiences that you bring today will be relevant to the session. </a:t>
            </a:r>
          </a:p>
          <a:p>
            <a:endParaRPr lang="en-GB" dirty="0"/>
          </a:p>
          <a:p>
            <a:r>
              <a:rPr lang="en-GB" dirty="0"/>
              <a:t>[Get some quick feedback if useful]</a:t>
            </a:r>
          </a:p>
        </p:txBody>
      </p:sp>
      <p:sp>
        <p:nvSpPr>
          <p:cNvPr id="4" name="Slide Number Placeholder 3"/>
          <p:cNvSpPr>
            <a:spLocks noGrp="1"/>
          </p:cNvSpPr>
          <p:nvPr>
            <p:ph type="sldNum" sz="quarter" idx="5"/>
          </p:nvPr>
        </p:nvSpPr>
        <p:spPr/>
        <p:txBody>
          <a:bodyPr/>
          <a:lstStyle/>
          <a:p>
            <a:pPr>
              <a:defRPr/>
            </a:pPr>
            <a:fld id="{C68EB76D-5C1F-4BF0-AF7F-019D04A7A84C}" type="slidenum">
              <a:rPr lang="en-GB" altLang="en-US" smtClean="0"/>
              <a:pPr>
                <a:defRPr/>
              </a:pPr>
              <a:t>1</a:t>
            </a:fld>
            <a:endParaRPr lang="en-GB" altLang="en-US" dirty="0"/>
          </a:p>
        </p:txBody>
      </p:sp>
    </p:spTree>
    <p:extLst>
      <p:ext uri="{BB962C8B-B14F-4D97-AF65-F5344CB8AC3E}">
        <p14:creationId xmlns:p14="http://schemas.microsoft.com/office/powerpoint/2010/main" val="21683760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7B505D9-AFEB-443D-ACE1-DD122FA40C13}"/>
              </a:ext>
            </a:extLst>
          </p:cNvPr>
          <p:cNvSpPr>
            <a:spLocks noGrp="1" noRot="1" noChangeAspect="1" noChangeArrowheads="1" noTextEdit="1"/>
          </p:cNvSpPr>
          <p:nvPr>
            <p:ph type="sldImg"/>
          </p:nvPr>
        </p:nvSpPr>
        <p:spPr>
          <a:ln/>
        </p:spPr>
      </p:sp>
      <p:sp>
        <p:nvSpPr>
          <p:cNvPr id="32771" name="Notes Placeholder 2">
            <a:extLst>
              <a:ext uri="{FF2B5EF4-FFF2-40B4-BE49-F238E27FC236}">
                <a16:creationId xmlns:a16="http://schemas.microsoft.com/office/drawing/2014/main" id="{0178D644-013F-4B74-8561-253A30B38855}"/>
              </a:ext>
            </a:extLst>
          </p:cNvPr>
          <p:cNvSpPr>
            <a:spLocks noGrp="1" noChangeArrowheads="1"/>
          </p:cNvSpPr>
          <p:nvPr>
            <p:ph type="body" idx="1"/>
          </p:nvPr>
        </p:nvSpPr>
        <p:spPr>
          <a:noFill/>
        </p:spPr>
        <p:txBody>
          <a:bodyPr/>
          <a:lstStyle/>
          <a:p>
            <a:pPr marL="0" lvl="0" indent="0" defTabSz="444500">
              <a:lnSpc>
                <a:spcPct val="107000"/>
              </a:lnSpc>
              <a:spcBef>
                <a:spcPts val="0"/>
              </a:spcBef>
              <a:spcAft>
                <a:spcPts val="900"/>
              </a:spcAft>
              <a:buClr>
                <a:srgbClr val="0F5494"/>
              </a:buClr>
              <a:buNone/>
            </a:pPr>
            <a:r>
              <a:rPr lang="en-GB" sz="1200" b="1" i="0" u="none" kern="1200" dirty="0">
                <a:solidFill>
                  <a:schemeClr val="accent1">
                    <a:lumMod val="75000"/>
                  </a:schemeClr>
                </a:solidFill>
                <a:latin typeface="Arial Narrow" charset="0"/>
                <a:ea typeface="+mn-ea"/>
                <a:cs typeface="+mn-cs"/>
              </a:rPr>
              <a:t>Trainer: </a:t>
            </a:r>
            <a:r>
              <a:rPr lang="en-GB" sz="1200" b="0" i="0" u="none" kern="1200" dirty="0">
                <a:solidFill>
                  <a:schemeClr val="accent1">
                    <a:lumMod val="75000"/>
                  </a:schemeClr>
                </a:solidFill>
                <a:latin typeface="Arial Narrow" charset="0"/>
                <a:ea typeface="+mn-ea"/>
                <a:cs typeface="+mn-cs"/>
              </a:rPr>
              <a:t>You will see from this video how JP can add value in practice, even within very challenging contexts, such as Palestine – it is worth noting that EU</a:t>
            </a:r>
            <a:r>
              <a:rPr lang="en-GB" sz="1200" b="0" i="0" u="none" kern="1200" baseline="0" dirty="0">
                <a:solidFill>
                  <a:schemeClr val="accent1">
                    <a:lumMod val="75000"/>
                  </a:schemeClr>
                </a:solidFill>
                <a:latin typeface="Arial Narrow" charset="0"/>
                <a:ea typeface="+mn-ea"/>
                <a:cs typeface="+mn-cs"/>
              </a:rPr>
              <a:t> aid to Pa</a:t>
            </a:r>
            <a:r>
              <a:rPr lang="en-GB" sz="1200" b="0" i="0" u="none" kern="1200" dirty="0">
                <a:solidFill>
                  <a:schemeClr val="accent1">
                    <a:lumMod val="75000"/>
                  </a:schemeClr>
                </a:solidFill>
                <a:latin typeface="Arial Narrow" charset="0"/>
                <a:ea typeface="+mn-ea"/>
                <a:cs typeface="+mn-cs"/>
              </a:rPr>
              <a:t>lestine accounted for 34% of total aid in 2016 represented 23% of Government revenue. Please t</a:t>
            </a:r>
            <a:r>
              <a:rPr lang="en-GB" sz="1200" i="0" u="none" kern="1200" dirty="0">
                <a:solidFill>
                  <a:schemeClr val="accent1">
                    <a:lumMod val="75000"/>
                  </a:schemeClr>
                </a:solidFill>
                <a:latin typeface="Arial Narrow" charset="0"/>
                <a:ea typeface="+mn-ea"/>
                <a:cs typeface="+mn-cs"/>
              </a:rPr>
              <a:t>ake note of the focus and value of JP as outlined in the video, as it will be important for the group exercise. </a:t>
            </a:r>
            <a:endParaRPr lang="en-GB" sz="1200" b="0" i="0" u="none" kern="1200" dirty="0">
              <a:solidFill>
                <a:schemeClr val="accent1">
                  <a:lumMod val="75000"/>
                </a:schemeClr>
              </a:solidFill>
              <a:latin typeface="Arial Narrow" charset="0"/>
              <a:ea typeface="+mn-ea"/>
              <a:cs typeface="+mn-cs"/>
            </a:endParaRPr>
          </a:p>
          <a:p>
            <a:pPr marL="0" lvl="0" indent="0" defTabSz="444500">
              <a:lnSpc>
                <a:spcPct val="107000"/>
              </a:lnSpc>
              <a:spcBef>
                <a:spcPts val="0"/>
              </a:spcBef>
              <a:spcAft>
                <a:spcPts val="900"/>
              </a:spcAft>
              <a:buClr>
                <a:srgbClr val="0F5494"/>
              </a:buClr>
              <a:buNone/>
            </a:pPr>
            <a:endParaRPr lang="en-GB" sz="1200" i="0" u="none" kern="1200" dirty="0">
              <a:solidFill>
                <a:schemeClr val="accent1">
                  <a:lumMod val="75000"/>
                </a:schemeClr>
              </a:solidFill>
              <a:latin typeface="Arial Narrow" charset="0"/>
              <a:ea typeface="+mn-ea"/>
              <a:cs typeface="+mn-cs"/>
            </a:endParaRPr>
          </a:p>
          <a:p>
            <a:pPr marL="0" lvl="0" indent="0" defTabSz="444500">
              <a:lnSpc>
                <a:spcPct val="107000"/>
              </a:lnSpc>
              <a:spcBef>
                <a:spcPts val="0"/>
              </a:spcBef>
              <a:spcAft>
                <a:spcPts val="900"/>
              </a:spcAft>
              <a:buClr>
                <a:srgbClr val="0F5494"/>
              </a:buClr>
              <a:buNone/>
            </a:pPr>
            <a:r>
              <a:rPr lang="en-GB" sz="1200" i="0" u="none" kern="1200" dirty="0">
                <a:solidFill>
                  <a:schemeClr val="accent1">
                    <a:lumMod val="75000"/>
                  </a:schemeClr>
                </a:solidFill>
                <a:latin typeface="Arial Narrow" charset="0"/>
                <a:ea typeface="+mn-ea"/>
                <a:cs typeface="+mn-cs"/>
              </a:rPr>
              <a:t>     </a:t>
            </a:r>
            <a:r>
              <a:rPr lang="en-GB" sz="1200" b="1" i="0" u="none" kern="1200" dirty="0">
                <a:solidFill>
                  <a:schemeClr val="accent1">
                    <a:lumMod val="75000"/>
                  </a:schemeClr>
                </a:solidFill>
                <a:latin typeface="Arial Narrow" charset="0"/>
                <a:ea typeface="+mn-ea"/>
                <a:cs typeface="+mn-cs"/>
              </a:rPr>
              <a:t>PLAY VIDEO – FACILITATE A SHORT DISCUSSION</a:t>
            </a:r>
          </a:p>
          <a:p>
            <a:pPr marL="0" lvl="0" indent="0" defTabSz="444500">
              <a:lnSpc>
                <a:spcPct val="107000"/>
              </a:lnSpc>
              <a:spcBef>
                <a:spcPts val="0"/>
              </a:spcBef>
              <a:spcAft>
                <a:spcPts val="900"/>
              </a:spcAft>
              <a:buClr>
                <a:srgbClr val="0F5494"/>
              </a:buClr>
              <a:buNone/>
            </a:pPr>
            <a:endParaRPr lang="en-GB" sz="1200" i="0" u="none" kern="1200" dirty="0">
              <a:solidFill>
                <a:schemeClr val="accent1">
                  <a:lumMod val="75000"/>
                </a:schemeClr>
              </a:solidFill>
              <a:latin typeface="Arial Narrow" charset="0"/>
              <a:ea typeface="+mn-ea"/>
              <a:cs typeface="+mn-cs"/>
            </a:endParaRPr>
          </a:p>
          <a:p>
            <a:pPr marL="0" lvl="0" indent="0" defTabSz="444500">
              <a:lnSpc>
                <a:spcPct val="107000"/>
              </a:lnSpc>
              <a:spcBef>
                <a:spcPts val="0"/>
              </a:spcBef>
              <a:spcAft>
                <a:spcPts val="900"/>
              </a:spcAft>
              <a:buClr>
                <a:srgbClr val="0F5494"/>
              </a:buClr>
              <a:buNone/>
            </a:pPr>
            <a:endParaRPr lang="en-GB" sz="1200" i="0" u="none" kern="1200" dirty="0">
              <a:solidFill>
                <a:schemeClr val="accent1">
                  <a:lumMod val="75000"/>
                </a:schemeClr>
              </a:solidFill>
              <a:latin typeface="Arial Narrow" charset="0"/>
              <a:ea typeface="+mn-ea"/>
              <a:cs typeface="+mn-cs"/>
            </a:endParaRPr>
          </a:p>
          <a:p>
            <a:pPr marL="0" lvl="0" indent="0" defTabSz="444500">
              <a:lnSpc>
                <a:spcPct val="107000"/>
              </a:lnSpc>
              <a:spcBef>
                <a:spcPts val="0"/>
              </a:spcBef>
              <a:spcAft>
                <a:spcPts val="900"/>
              </a:spcAft>
              <a:buClr>
                <a:srgbClr val="0F5494"/>
              </a:buClr>
              <a:buNone/>
            </a:pPr>
            <a:r>
              <a:rPr lang="en-GB" sz="1200" i="0" u="sng" kern="1200" dirty="0">
                <a:solidFill>
                  <a:schemeClr val="accent1">
                    <a:lumMod val="75000"/>
                  </a:schemeClr>
                </a:solidFill>
                <a:latin typeface="Arial Narrow" charset="0"/>
                <a:ea typeface="+mn-ea"/>
                <a:cs typeface="+mn-cs"/>
              </a:rPr>
              <a:t>https://www.youtube.com/watch?v=uMUrDn-jKLQ&amp;list=PL0NKSZy4-2Da-YBHX2mST6KgLhWxXqWGW&amp;index=3</a:t>
            </a:r>
          </a:p>
        </p:txBody>
      </p:sp>
      <p:sp>
        <p:nvSpPr>
          <p:cNvPr id="32772" name="Slide Number Placeholder 3">
            <a:extLst>
              <a:ext uri="{FF2B5EF4-FFF2-40B4-BE49-F238E27FC236}">
                <a16:creationId xmlns:a16="http://schemas.microsoft.com/office/drawing/2014/main" id="{26B174E0-3918-4712-AF9B-3DC966C3D069}"/>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6478CE92-2627-47E3-B3E1-92AD8A151B6E}" type="slidenum">
              <a:rPr lang="en-GB" altLang="en-US" smtClean="0">
                <a:solidFill>
                  <a:schemeClr val="tx1"/>
                </a:solidFill>
                <a:latin typeface="Arial" panose="020B0604020202020204" pitchFamily="34" charset="0"/>
              </a:rPr>
              <a:pPr/>
              <a:t>10</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753130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b="1" dirty="0"/>
              <a:t>Trainer: </a:t>
            </a:r>
            <a:r>
              <a:rPr lang="en-GB" altLang="en-US" dirty="0"/>
              <a:t>We have spoken, earlier on, about the weight of total EU development aid, globally. This analysis is also valid within many development contexts, although we might need to nuance our thoughts here: </a:t>
            </a:r>
          </a:p>
          <a:p>
            <a:endParaRPr lang="en-GB" dirty="0"/>
          </a:p>
          <a:p>
            <a:r>
              <a:rPr lang="en-GB" dirty="0"/>
              <a:t>In this first slide we can see that the 8 European partners in Congo Brazzaville account for 52% of total ODA, but….. </a:t>
            </a:r>
          </a:p>
          <a:p>
            <a:endParaRPr lang="en-GB" dirty="0"/>
          </a:p>
          <a:p>
            <a:endParaRPr lang="en-GB" altLang="en-US" dirty="0"/>
          </a:p>
        </p:txBody>
      </p:sp>
      <p:sp>
        <p:nvSpPr>
          <p:cNvPr id="4" name="Slide Number Placeholder 3"/>
          <p:cNvSpPr>
            <a:spLocks noGrp="1"/>
          </p:cNvSpPr>
          <p:nvPr>
            <p:ph type="sldNum" sz="quarter" idx="5"/>
          </p:nvPr>
        </p:nvSpPr>
        <p:spPr/>
        <p:txBody>
          <a:bodyPr/>
          <a:lstStyle/>
          <a:p>
            <a:pPr>
              <a:defRPr/>
            </a:pPr>
            <a:fld id="{C68EB76D-5C1F-4BF0-AF7F-019D04A7A84C}" type="slidenum">
              <a:rPr lang="en-GB" altLang="en-US" smtClean="0"/>
              <a:pPr>
                <a:defRPr/>
              </a:pPr>
              <a:t>11</a:t>
            </a:fld>
            <a:endParaRPr lang="en-GB" altLang="en-US" dirty="0"/>
          </a:p>
        </p:txBody>
      </p:sp>
    </p:spTree>
    <p:extLst>
      <p:ext uri="{BB962C8B-B14F-4D97-AF65-F5344CB8AC3E}">
        <p14:creationId xmlns:p14="http://schemas.microsoft.com/office/powerpoint/2010/main" val="9387817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b="1" dirty="0"/>
              <a:t>Trainer: </a:t>
            </a:r>
            <a:r>
              <a:rPr lang="en-GB" altLang="en-US" dirty="0"/>
              <a:t>…. EU ODA only represents 2,8% of the government revenue in Congo Brazzaville! </a:t>
            </a:r>
            <a:endParaRPr lang="en-US" alt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68EB76D-5C1F-4BF0-AF7F-019D04A7A84C}"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GB" alt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919611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a:t>Trainer: </a:t>
            </a:r>
            <a:r>
              <a:rPr lang="en-US" altLang="en-US" dirty="0"/>
              <a:t>By contrast, in Malawi, EU aid accounts for 24% of total ODA, but…. </a:t>
            </a: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68EB76D-5C1F-4BF0-AF7F-019D04A7A84C}"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GB" alt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259666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a:t>Trainer: </a:t>
            </a:r>
            <a:r>
              <a:rPr lang="en-US" altLang="en-US" b="0" dirty="0"/>
              <a:t>… EU ODA represents 26%, and ODA in general 84% of Government Revenue! </a:t>
            </a:r>
          </a:p>
          <a:p>
            <a:endParaRPr lang="en-US" altLang="en-US" b="1" dirty="0"/>
          </a:p>
          <a:p>
            <a:r>
              <a:rPr lang="en-US" altLang="en-US" b="1" dirty="0"/>
              <a:t>So, does size matter? We will discuss this during the group exercise. </a:t>
            </a:r>
          </a:p>
          <a:p>
            <a:endParaRPr lang="en-US" altLang="en-US" b="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68EB76D-5C1F-4BF0-AF7F-019D04A7A84C}"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GB" alt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6291371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D13C9E9E-7C1C-4A81-B8FD-CCDD6BB4833F}"/>
              </a:ext>
            </a:extLst>
          </p:cNvPr>
          <p:cNvSpPr>
            <a:spLocks noGrp="1" noRot="1" noChangeAspect="1" noChangeArrowheads="1" noTextEdit="1"/>
          </p:cNvSpPr>
          <p:nvPr>
            <p:ph type="sldImg"/>
          </p:nvPr>
        </p:nvSpPr>
        <p:spPr>
          <a:ln/>
        </p:spPr>
      </p:sp>
      <p:sp>
        <p:nvSpPr>
          <p:cNvPr id="47107" name="Notes Placeholder 2">
            <a:extLst>
              <a:ext uri="{FF2B5EF4-FFF2-40B4-BE49-F238E27FC236}">
                <a16:creationId xmlns:a16="http://schemas.microsoft.com/office/drawing/2014/main" id="{8C00C2B4-B236-4414-8CCF-A506953E95C5}"/>
              </a:ext>
            </a:extLst>
          </p:cNvPr>
          <p:cNvSpPr>
            <a:spLocks noGrp="1" noChangeArrowheads="1"/>
          </p:cNvSpPr>
          <p:nvPr>
            <p:ph type="body" idx="1"/>
          </p:nvPr>
        </p:nvSpPr>
        <p:spPr>
          <a:noFill/>
        </p:spPr>
        <p:txBody>
          <a:bodyPr/>
          <a:lstStyle/>
          <a:p>
            <a:r>
              <a:rPr lang="en-GB" altLang="en-US" b="1" dirty="0"/>
              <a:t>Facilitator: </a:t>
            </a:r>
            <a:r>
              <a:rPr lang="en-GB" altLang="en-US" b="0" dirty="0"/>
              <a:t>A few key messages can be drawn from this session.</a:t>
            </a:r>
          </a:p>
          <a:p>
            <a:endParaRPr lang="en-GB" altLang="en-US" b="0" dirty="0"/>
          </a:p>
          <a:p>
            <a:r>
              <a:rPr lang="en-GB" altLang="en-US" b="0" dirty="0"/>
              <a:t>Does anyone have any questions about this session?</a:t>
            </a:r>
          </a:p>
        </p:txBody>
      </p:sp>
      <p:sp>
        <p:nvSpPr>
          <p:cNvPr id="47108" name="Slide Number Placeholder 3">
            <a:extLst>
              <a:ext uri="{FF2B5EF4-FFF2-40B4-BE49-F238E27FC236}">
                <a16:creationId xmlns:a16="http://schemas.microsoft.com/office/drawing/2014/main" id="{E952DFF9-819B-4054-851A-834DFF9F8F5D}"/>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1F4DC9DB-87BC-4417-88B4-EFB5BA92276E}" type="slidenum">
              <a:rPr lang="en-GB" altLang="en-US" smtClean="0">
                <a:solidFill>
                  <a:schemeClr val="tx1"/>
                </a:solidFill>
                <a:latin typeface="Arial" panose="020B0604020202020204" pitchFamily="34" charset="0"/>
              </a:rPr>
              <a:pPr/>
              <a:t>15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8722119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D13C9E9E-7C1C-4A81-B8FD-CCDD6BB4833F}"/>
              </a:ext>
            </a:extLst>
          </p:cNvPr>
          <p:cNvSpPr>
            <a:spLocks noGrp="1" noRot="1" noChangeAspect="1" noChangeArrowheads="1" noTextEdit="1"/>
          </p:cNvSpPr>
          <p:nvPr>
            <p:ph type="sldImg"/>
          </p:nvPr>
        </p:nvSpPr>
        <p:spPr>
          <a:ln/>
        </p:spPr>
      </p:sp>
      <p:sp>
        <p:nvSpPr>
          <p:cNvPr id="47107" name="Notes Placeholder 2">
            <a:extLst>
              <a:ext uri="{FF2B5EF4-FFF2-40B4-BE49-F238E27FC236}">
                <a16:creationId xmlns:a16="http://schemas.microsoft.com/office/drawing/2014/main" id="{8C00C2B4-B236-4414-8CCF-A506953E95C5}"/>
              </a:ext>
            </a:extLst>
          </p:cNvPr>
          <p:cNvSpPr>
            <a:spLocks noGrp="1" noChangeArrowheads="1"/>
          </p:cNvSpPr>
          <p:nvPr>
            <p:ph type="body" idx="1"/>
          </p:nvPr>
        </p:nvSpPr>
        <p:spPr>
          <a:noFill/>
        </p:spPr>
        <p:txBody>
          <a:bodyPr/>
          <a:lstStyle/>
          <a:p>
            <a:r>
              <a:rPr lang="en-GB" altLang="en-US" b="1" dirty="0"/>
              <a:t>Facilitator</a:t>
            </a:r>
            <a:r>
              <a:rPr lang="en-GB" altLang="en-US" dirty="0"/>
              <a:t>: Many of you have relevant experience and we want to draw on this at an early stage of our training. </a:t>
            </a:r>
          </a:p>
        </p:txBody>
      </p:sp>
      <p:sp>
        <p:nvSpPr>
          <p:cNvPr id="47108" name="Slide Number Placeholder 3">
            <a:extLst>
              <a:ext uri="{FF2B5EF4-FFF2-40B4-BE49-F238E27FC236}">
                <a16:creationId xmlns:a16="http://schemas.microsoft.com/office/drawing/2014/main" id="{E952DFF9-819B-4054-851A-834DFF9F8F5D}"/>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1F4DC9DB-87BC-4417-88B4-EFB5BA92276E}" type="slidenum">
              <a:rPr lang="en-GB" altLang="en-US" smtClean="0">
                <a:solidFill>
                  <a:schemeClr val="tx1"/>
                </a:solidFill>
                <a:latin typeface="Arial" panose="020B0604020202020204" pitchFamily="34" charset="0"/>
              </a:rPr>
              <a:pPr/>
              <a:t>16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874819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7B505D9-AFEB-443D-ACE1-DD122FA40C13}"/>
              </a:ext>
            </a:extLst>
          </p:cNvPr>
          <p:cNvSpPr>
            <a:spLocks noGrp="1" noRot="1" noChangeAspect="1" noChangeArrowheads="1" noTextEdit="1"/>
          </p:cNvSpPr>
          <p:nvPr>
            <p:ph type="sldImg"/>
          </p:nvPr>
        </p:nvSpPr>
        <p:spPr>
          <a:ln/>
        </p:spPr>
      </p:sp>
      <p:sp>
        <p:nvSpPr>
          <p:cNvPr id="32771" name="Notes Placeholder 2">
            <a:extLst>
              <a:ext uri="{FF2B5EF4-FFF2-40B4-BE49-F238E27FC236}">
                <a16:creationId xmlns:a16="http://schemas.microsoft.com/office/drawing/2014/main" id="{0178D644-013F-4B74-8561-253A30B38855}"/>
              </a:ext>
            </a:extLst>
          </p:cNvPr>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BE" sz="1200" b="1" i="0" dirty="0"/>
              <a:t>Trainer</a:t>
            </a:r>
            <a:r>
              <a:rPr lang="en-GB" altLang="en-BE" sz="1200" i="0" dirty="0"/>
              <a:t>: As seen during our introductory exercise this morning, JP can mean a lot of different things for different people. This is not a bad thing, as JP should, essentially, be about “working better together” towards shared results., in the largest sense of the term. It is a voluntary and flexible process which should be tailored to each country context and adaptable to the changing needs of the partner country. For that same reason, Joint Programming should not be seen as being restricted to development cooperation programming – it can be a tool for improving joint, European external action as a whole.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altLang="en-BE" sz="1200" b="1" i="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BE" sz="1200" b="1" i="0" dirty="0"/>
              <a:t>In a nutshell: If JP does not make sense at country level, it does not make sense at all!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altLang="en-BE" sz="1200" i="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BE" sz="1200" i="0" dirty="0"/>
              <a:t>Fortunately, we know from past JP evaluations, missions and feasibility exercises that most of the European partners in country who have, in the past, decided to engage in JP did so on the basis of a perceived </a:t>
            </a:r>
            <a:r>
              <a:rPr lang="en-GB" altLang="en-BE" sz="1200" b="1" i="0" dirty="0"/>
              <a:t>clear, added value of the process within their country contexts.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altLang="en-BE" sz="1200" i="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altLang="en-BE" sz="1200" i="0" dirty="0"/>
          </a:p>
          <a:p>
            <a:endParaRPr lang="en-GB" altLang="en-US" dirty="0"/>
          </a:p>
        </p:txBody>
      </p:sp>
      <p:sp>
        <p:nvSpPr>
          <p:cNvPr id="32772" name="Slide Number Placeholder 3">
            <a:extLst>
              <a:ext uri="{FF2B5EF4-FFF2-40B4-BE49-F238E27FC236}">
                <a16:creationId xmlns:a16="http://schemas.microsoft.com/office/drawing/2014/main" id="{26B174E0-3918-4712-AF9B-3DC966C3D069}"/>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6478CE92-2627-47E3-B3E1-92AD8A151B6E}" type="slidenum">
              <a:rPr lang="en-GB" altLang="en-US" smtClean="0">
                <a:solidFill>
                  <a:schemeClr val="tx1"/>
                </a:solidFill>
                <a:latin typeface="Arial" panose="020B0604020202020204" pitchFamily="34" charset="0"/>
              </a:rPr>
              <a:pPr/>
              <a:t>2</a:t>
            </a:fld>
            <a:endParaRPr lang="en-GB" altLang="en-US">
              <a:solidFill>
                <a:schemeClr val="tx1"/>
              </a:solidFill>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37BB41BB-24DD-43F9-8023-51446026E65B}"/>
              </a:ext>
            </a:extLst>
          </p:cNvPr>
          <p:cNvSpPr>
            <a:spLocks noGrp="1" noRot="1" noChangeAspect="1" noChangeArrowheads="1" noTextEdit="1"/>
          </p:cNvSpPr>
          <p:nvPr>
            <p:ph type="sldImg"/>
          </p:nvPr>
        </p:nvSpPr>
        <p:spPr>
          <a:ln/>
        </p:spPr>
      </p:sp>
      <p:sp>
        <p:nvSpPr>
          <p:cNvPr id="30723" name="Notes Placeholder 2">
            <a:extLst>
              <a:ext uri="{FF2B5EF4-FFF2-40B4-BE49-F238E27FC236}">
                <a16:creationId xmlns:a16="http://schemas.microsoft.com/office/drawing/2014/main" id="{1E7B2C76-ADD3-4C27-AFE7-0EC45001C8D1}"/>
              </a:ext>
            </a:extLst>
          </p:cNvPr>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b="1" dirty="0"/>
              <a:t>Trainer: So, what is this added value of working better together? </a:t>
            </a:r>
            <a:endParaRPr lang="en-GB" b="1" dirty="0"/>
          </a:p>
          <a:p>
            <a:r>
              <a:rPr lang="en-GB" altLang="en-US" b="0" dirty="0"/>
              <a:t>As you can see on the first picture, t</a:t>
            </a:r>
            <a:r>
              <a:rPr lang="en-GB" altLang="en-US" dirty="0"/>
              <a:t>he cobra is a shared problem like poverty. The </a:t>
            </a:r>
            <a:r>
              <a:rPr lang="en-GB" altLang="en-US" dirty="0" err="1"/>
              <a:t>mongeese</a:t>
            </a:r>
            <a:r>
              <a:rPr lang="en-GB" altLang="en-US" dirty="0"/>
              <a:t> are the EU, EU MS, like-minded donors </a:t>
            </a:r>
            <a:r>
              <a:rPr lang="en-GB" altLang="en-US" b="1" i="1" u="sng" dirty="0"/>
              <a:t>and partner governments </a:t>
            </a:r>
            <a:r>
              <a:rPr lang="en-GB" altLang="en-US" b="1" i="1" dirty="0"/>
              <a:t>working together</a:t>
            </a:r>
            <a:r>
              <a:rPr lang="en-GB" altLang="en-US" dirty="0"/>
              <a:t> to address shared challenges. Our collective European efforts – combined with national partners including Government, NGOs and the private sector – can be more effective in formulating strategies and implementing effective approaches.</a:t>
            </a:r>
          </a:p>
          <a:p>
            <a:endParaRPr lang="en-GB" altLang="en-US" dirty="0"/>
          </a:p>
          <a:p>
            <a:r>
              <a:rPr lang="en-GB" altLang="en-US" dirty="0"/>
              <a:t>The second picture emphasises how we can build on one another’s experience and skills to reach new heights. </a:t>
            </a:r>
          </a:p>
          <a:p>
            <a:r>
              <a:rPr lang="en-GB" altLang="en-US" dirty="0"/>
              <a:t>The human tower demonstrates the somewhat organic approach to “working better together”. It also emphasises that the approach has been strongly influenced by individuals with a high level of personal commitment (both at lowest and highest levels). </a:t>
            </a:r>
          </a:p>
        </p:txBody>
      </p:sp>
      <p:sp>
        <p:nvSpPr>
          <p:cNvPr id="30724" name="Slide Number Placeholder 3">
            <a:extLst>
              <a:ext uri="{FF2B5EF4-FFF2-40B4-BE49-F238E27FC236}">
                <a16:creationId xmlns:a16="http://schemas.microsoft.com/office/drawing/2014/main" id="{744E6883-FECD-4CC0-A76F-DEBFE5FC1783}"/>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035A13C5-DE0E-41A1-933A-941C2991C0EB}" type="slidenum">
              <a:rPr lang="en-GB" altLang="en-US" smtClean="0">
                <a:solidFill>
                  <a:schemeClr val="tx1"/>
                </a:solidFill>
                <a:latin typeface="Arial" panose="020B0604020202020204" pitchFamily="34" charset="0"/>
              </a:rPr>
              <a:pPr/>
              <a:t>3</a:t>
            </a:fld>
            <a:endParaRPr lang="en-GB" altLang="en-US">
              <a:solidFill>
                <a:schemeClr val="tx1"/>
              </a:solidFill>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8D4783D9-E7F2-44F5-9C7C-F432EEC219E6}"/>
              </a:ext>
            </a:extLst>
          </p:cNvPr>
          <p:cNvSpPr>
            <a:spLocks noGrp="1" noRot="1" noChangeAspect="1" noChangeArrowheads="1" noTextEdit="1"/>
          </p:cNvSpPr>
          <p:nvPr>
            <p:ph type="sldImg"/>
          </p:nvPr>
        </p:nvSpPr>
        <p:spPr>
          <a:ln/>
        </p:spPr>
      </p:sp>
      <p:sp>
        <p:nvSpPr>
          <p:cNvPr id="34819" name="Notes Placeholder 2">
            <a:extLst>
              <a:ext uri="{FF2B5EF4-FFF2-40B4-BE49-F238E27FC236}">
                <a16:creationId xmlns:a16="http://schemas.microsoft.com/office/drawing/2014/main" id="{FEE1F723-A356-4FB0-9815-3D5974C2B264}"/>
              </a:ext>
            </a:extLst>
          </p:cNvPr>
          <p:cNvSpPr>
            <a:spLocks noGrp="1" noChangeArrowheads="1"/>
          </p:cNvSpPr>
          <p:nvPr>
            <p:ph type="body" idx="1"/>
          </p:nvPr>
        </p:nvSpPr>
        <p:spPr>
          <a:noFill/>
        </p:spPr>
        <p:txBody>
          <a:bodyPr/>
          <a:lstStyle/>
          <a:p>
            <a:r>
              <a:rPr lang="en-GB" altLang="en-US" b="1" dirty="0"/>
              <a:t>Trainer: </a:t>
            </a:r>
            <a:r>
              <a:rPr lang="en-GB" altLang="en-US" dirty="0"/>
              <a:t>In the context of development cooperation, this joined-up approach matters more than ever before.</a:t>
            </a:r>
          </a:p>
          <a:p>
            <a:endParaRPr lang="en-GB" altLang="en-US" dirty="0"/>
          </a:p>
          <a:p>
            <a:r>
              <a:rPr lang="en-GB" altLang="en-US" dirty="0"/>
              <a:t>This global analysis of ODA shows that the EU and its MS can have much greater impact, visibility and influence when they are represented as a common block. The EU combined ODA contribution – almost USD 80 billion in 2017 – is 2,5 times as big as that of the second largest donor, the US with USD 31 billion.</a:t>
            </a:r>
          </a:p>
          <a:p>
            <a:endParaRPr lang="en-GB" altLang="en-US" dirty="0"/>
          </a:p>
          <a:p>
            <a:r>
              <a:rPr lang="en-GB" altLang="en-US" dirty="0"/>
              <a:t>-----------------------------</a:t>
            </a:r>
          </a:p>
          <a:p>
            <a:r>
              <a:rPr lang="en-GB" altLang="en-US" i="1" dirty="0"/>
              <a:t>[N.B. The numbers in this slide are all from the OECD/DAC CRS Database, downloaded February 2019 (USD 189.7 billion). The exception is for China, which is an estimate of annual commitments (not disbursements) of approximately USD 10 billion annually taken from an </a:t>
            </a:r>
            <a:r>
              <a:rPr lang="en-GB" altLang="en-US" i="1" dirty="0" err="1"/>
              <a:t>AidData</a:t>
            </a:r>
            <a:r>
              <a:rPr lang="en-GB" altLang="en-US" i="1" dirty="0"/>
              <a:t> paper]</a:t>
            </a:r>
          </a:p>
          <a:p>
            <a:endParaRPr lang="en-GB" altLang="en-US" i="1" dirty="0"/>
          </a:p>
          <a:p>
            <a:r>
              <a:rPr lang="en-GB" sz="1200" b="0" i="1" u="none" strike="noStrike" dirty="0">
                <a:effectLst/>
                <a:latin typeface="Arial" panose="020B0604020202020204" pitchFamily="34" charset="0"/>
              </a:rPr>
              <a:t>http://docs.aiddata.org/ad4/pdfs/WPS46_Aid_China_and_Growth.pdf</a:t>
            </a:r>
            <a:r>
              <a:rPr lang="en-GB" i="1" dirty="0"/>
              <a:t>  </a:t>
            </a:r>
            <a:endParaRPr lang="en-GB" altLang="en-US" i="1" dirty="0"/>
          </a:p>
        </p:txBody>
      </p:sp>
      <p:sp>
        <p:nvSpPr>
          <p:cNvPr id="34820" name="Slide Number Placeholder 3">
            <a:extLst>
              <a:ext uri="{FF2B5EF4-FFF2-40B4-BE49-F238E27FC236}">
                <a16:creationId xmlns:a16="http://schemas.microsoft.com/office/drawing/2014/main" id="{49BA524F-38E9-473F-A568-FF781CAB288D}"/>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3D1C95D3-55D1-48FB-975C-9A40284B5CF3}" type="slidenum">
              <a:rPr lang="en-GB" altLang="en-US" smtClean="0">
                <a:solidFill>
                  <a:schemeClr val="tx1"/>
                </a:solidFill>
                <a:latin typeface="Arial" panose="020B0604020202020204" pitchFamily="34" charset="0"/>
              </a:rPr>
              <a:pPr/>
              <a:t>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12749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BB621CAA-4CB1-448B-8566-AABF532540D0}"/>
              </a:ext>
            </a:extLst>
          </p:cNvPr>
          <p:cNvSpPr>
            <a:spLocks noGrp="1" noRot="1" noChangeAspect="1" noChangeArrowheads="1" noTextEdit="1"/>
          </p:cNvSpPr>
          <p:nvPr>
            <p:ph type="sldImg"/>
          </p:nvPr>
        </p:nvSpPr>
        <p:spPr>
          <a:ln/>
        </p:spPr>
      </p:sp>
      <p:sp>
        <p:nvSpPr>
          <p:cNvPr id="43011" name="Notes Placeholder 2">
            <a:extLst>
              <a:ext uri="{FF2B5EF4-FFF2-40B4-BE49-F238E27FC236}">
                <a16:creationId xmlns:a16="http://schemas.microsoft.com/office/drawing/2014/main" id="{8796956F-F58E-4F0E-A36B-93931FC8705E}"/>
              </a:ext>
            </a:extLst>
          </p:cNvPr>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b="1" dirty="0"/>
              <a:t>Trainer</a:t>
            </a:r>
            <a:r>
              <a:rPr lang="en-GB" altLang="en-US" dirty="0"/>
              <a:t>: Accordingly, the value of Joint Programming and working better together has long been recognized at global/ international level: Rooted in the 2005 Paris and the 2011 Busan declarations on development effectiveness (Reminder on principles: </a:t>
            </a:r>
            <a:r>
              <a:rPr lang="en-GB" altLang="en-US" b="1" dirty="0"/>
              <a:t>Ownership; A focus on Results; Partnerships for Development; Transparency and shared responsibility</a:t>
            </a:r>
            <a:r>
              <a:rPr lang="en-GB" altLang="en-US" dirty="0"/>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alt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dirty="0"/>
              <a:t>EU policy commitments to Joint Programming have been reaffirmed and strengthened over time – most recently through the ‘</a:t>
            </a:r>
            <a:r>
              <a:rPr lang="en-GB" altLang="en-US" b="1" dirty="0"/>
              <a:t>New Consensus on Development´, </a:t>
            </a:r>
            <a:r>
              <a:rPr lang="en-GB" altLang="en-US" dirty="0"/>
              <a:t>which promotes the use of JP as a development effectiveness tool for advancing towards the SDGs. The EU’s new </a:t>
            </a:r>
            <a:r>
              <a:rPr lang="en-GB" altLang="en-US" b="1" dirty="0"/>
              <a:t>Global Strategy </a:t>
            </a:r>
            <a:r>
              <a:rPr lang="en-GB" altLang="en-US" dirty="0"/>
              <a:t>makes JP an external action and political priority as well.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alt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dirty="0"/>
              <a:t>On that note, I am </a:t>
            </a:r>
            <a:r>
              <a:rPr lang="en-GB" altLang="en-US" b="1" dirty="0"/>
              <a:t>handing over to colleagues from EEAS and DEVCO </a:t>
            </a:r>
            <a:r>
              <a:rPr lang="en-GB" altLang="en-US" dirty="0"/>
              <a:t>to explain these policy commitments in more detail. </a:t>
            </a:r>
          </a:p>
        </p:txBody>
      </p:sp>
      <p:sp>
        <p:nvSpPr>
          <p:cNvPr id="43012" name="Slide Number Placeholder 3">
            <a:extLst>
              <a:ext uri="{FF2B5EF4-FFF2-40B4-BE49-F238E27FC236}">
                <a16:creationId xmlns:a16="http://schemas.microsoft.com/office/drawing/2014/main" id="{157E53D3-03F2-46F3-BB3A-B24FEBD48A52}"/>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214FEB73-8C6F-459B-96CB-36BA7CA37755}" type="slidenum">
              <a:rPr lang="en-GB" altLang="en-US" smtClean="0">
                <a:solidFill>
                  <a:schemeClr val="tx1"/>
                </a:solidFill>
                <a:latin typeface="Arial" panose="020B0604020202020204" pitchFamily="34" charset="0"/>
              </a:rPr>
              <a:pPr/>
              <a:t>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0518013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b="1" i="1" dirty="0"/>
              <a:t>[The trainer should be joined by DEVCO and EEAS for Q&amp;A]:</a:t>
            </a:r>
            <a:endParaRPr lang="en-GB" altLang="en-US" i="1" dirty="0"/>
          </a:p>
          <a:p>
            <a:endParaRPr lang="en-US" b="1" dirty="0"/>
          </a:p>
          <a:p>
            <a:r>
              <a:rPr lang="en-US" b="1" dirty="0"/>
              <a:t>EEAS</a:t>
            </a:r>
            <a:r>
              <a:rPr lang="en-US" dirty="0"/>
              <a:t>: In the Global Strategy for the EU’s Foreign and Security Policy the EU and its MS committed to working better together in the delivery of the EU External Action:</a:t>
            </a:r>
          </a:p>
          <a:p>
            <a:endParaRPr lang="fr-BE" dirty="0"/>
          </a:p>
        </p:txBody>
      </p:sp>
      <p:sp>
        <p:nvSpPr>
          <p:cNvPr id="4" name="Slide Number Placeholder 3"/>
          <p:cNvSpPr>
            <a:spLocks noGrp="1"/>
          </p:cNvSpPr>
          <p:nvPr>
            <p:ph type="sldNum" sz="quarter" idx="10"/>
          </p:nvPr>
        </p:nvSpPr>
        <p:spPr/>
        <p:txBody>
          <a:bodyPr/>
          <a:lstStyle/>
          <a:p>
            <a:pPr>
              <a:defRPr/>
            </a:pPr>
            <a:fld id="{C68EB76D-5C1F-4BF0-AF7F-019D04A7A84C}" type="slidenum">
              <a:rPr lang="en-GB" altLang="en-US" smtClean="0"/>
              <a:pPr>
                <a:defRPr/>
              </a:pPr>
              <a:t>6</a:t>
            </a:fld>
            <a:endParaRPr lang="en-GB" altLang="en-US" dirty="0"/>
          </a:p>
        </p:txBody>
      </p:sp>
    </p:spTree>
    <p:extLst>
      <p:ext uri="{BB962C8B-B14F-4D97-AF65-F5344CB8AC3E}">
        <p14:creationId xmlns:p14="http://schemas.microsoft.com/office/powerpoint/2010/main" val="1669602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b="1" dirty="0"/>
              <a:t>DEVCO</a:t>
            </a:r>
          </a:p>
        </p:txBody>
      </p:sp>
      <p:sp>
        <p:nvSpPr>
          <p:cNvPr id="4" name="Marcador de número de diapositiva 3"/>
          <p:cNvSpPr>
            <a:spLocks noGrp="1"/>
          </p:cNvSpPr>
          <p:nvPr>
            <p:ph type="sldNum" sz="quarter" idx="5"/>
          </p:nvPr>
        </p:nvSpPr>
        <p:spPr/>
        <p:txBody>
          <a:bodyPr/>
          <a:lstStyle/>
          <a:p>
            <a:pPr>
              <a:defRPr/>
            </a:pPr>
            <a:fld id="{C68EB76D-5C1F-4BF0-AF7F-019D04A7A84C}" type="slidenum">
              <a:rPr lang="en-GB" altLang="en-US" smtClean="0"/>
              <a:pPr>
                <a:defRPr/>
              </a:pPr>
              <a:t>7</a:t>
            </a:fld>
            <a:endParaRPr lang="en-GB" altLang="en-US" dirty="0"/>
          </a:p>
        </p:txBody>
      </p:sp>
    </p:spTree>
    <p:extLst>
      <p:ext uri="{BB962C8B-B14F-4D97-AF65-F5344CB8AC3E}">
        <p14:creationId xmlns:p14="http://schemas.microsoft.com/office/powerpoint/2010/main" val="24452625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D13C9E9E-7C1C-4A81-B8FD-CCDD6BB4833F}"/>
              </a:ext>
            </a:extLst>
          </p:cNvPr>
          <p:cNvSpPr>
            <a:spLocks noGrp="1" noRot="1" noChangeAspect="1" noChangeArrowheads="1" noTextEdit="1"/>
          </p:cNvSpPr>
          <p:nvPr>
            <p:ph type="sldImg"/>
          </p:nvPr>
        </p:nvSpPr>
        <p:spPr>
          <a:ln/>
        </p:spPr>
      </p:sp>
      <p:sp>
        <p:nvSpPr>
          <p:cNvPr id="47107" name="Notes Placeholder 2">
            <a:extLst>
              <a:ext uri="{FF2B5EF4-FFF2-40B4-BE49-F238E27FC236}">
                <a16:creationId xmlns:a16="http://schemas.microsoft.com/office/drawing/2014/main" id="{8C00C2B4-B236-4414-8CCF-A506953E95C5}"/>
              </a:ext>
            </a:extLst>
          </p:cNvPr>
          <p:cNvSpPr>
            <a:spLocks noGrp="1" noChangeArrowheads="1"/>
          </p:cNvSpPr>
          <p:nvPr>
            <p:ph type="body" idx="1"/>
          </p:nvPr>
        </p:nvSpPr>
        <p:spPr>
          <a:noFill/>
        </p:spPr>
        <p:txBody>
          <a:bodyPr/>
          <a:lstStyle/>
          <a:p>
            <a:r>
              <a:rPr lang="en-GB" altLang="en-US" b="1" i="1" dirty="0"/>
              <a:t>Trainer: </a:t>
            </a:r>
            <a:r>
              <a:rPr lang="en-GB" altLang="en-US" b="0" i="0" dirty="0"/>
              <a:t>JP is also at the heart of the ongoing discussions about the next EU MFF 2021-2027: I would like to invite colleagues from DEVCO to explain this in more detail.</a:t>
            </a:r>
          </a:p>
          <a:p>
            <a:endParaRPr lang="en-GB" altLang="en-US" dirty="0"/>
          </a:p>
          <a:p>
            <a:pPr marL="0" indent="0">
              <a:buFontTx/>
              <a:buNone/>
            </a:pPr>
            <a:r>
              <a:rPr lang="en-GB" altLang="en-US" b="1" dirty="0"/>
              <a:t>DEVCO: </a:t>
            </a:r>
            <a:r>
              <a:rPr lang="en-GB" altLang="en-US" dirty="0"/>
              <a:t>The EU’s new financing instrument institutionalises joint programming as the preferred approach for programming and implementing EU cooperation. Joint Programming is also to form the basis for formulation of Multi-annual Indicative Programmes that respond to partner countries own plans and priorities. </a:t>
            </a:r>
          </a:p>
          <a:p>
            <a:pPr marL="0" indent="0">
              <a:buFontTx/>
              <a:buNone/>
            </a:pPr>
            <a:endParaRPr lang="en-GB" altLang="en-US" dirty="0"/>
          </a:p>
          <a:p>
            <a:pPr marL="0" indent="0">
              <a:buFontTx/>
              <a:buNone/>
            </a:pPr>
            <a:r>
              <a:rPr lang="en-GB" altLang="en-US" dirty="0"/>
              <a:t>Of great significance is a commitment to replacing EU &amp; MS bilateral programming documents with a single JP document.</a:t>
            </a:r>
            <a:r>
              <a:rPr lang="en-GB" altLang="fr-BE" dirty="0"/>
              <a:t> </a:t>
            </a:r>
          </a:p>
          <a:p>
            <a:pPr marL="0" indent="0">
              <a:buFontTx/>
              <a:buNone/>
            </a:pPr>
            <a:endParaRPr lang="en-GB" altLang="fr-BE" dirty="0"/>
          </a:p>
          <a:p>
            <a:r>
              <a:rPr lang="en-GB" altLang="en-US" b="1" dirty="0"/>
              <a:t>NDICI - </a:t>
            </a:r>
            <a:r>
              <a:rPr lang="en-US" altLang="en-US" sz="1200" b="1" dirty="0"/>
              <a:t>Neighbourhood, Development and International Cooperation Instrument</a:t>
            </a:r>
            <a:endParaRPr lang="en-GB" altLang="en-US" b="1" dirty="0"/>
          </a:p>
          <a:p>
            <a:pPr rtl="0" eaLnBrk="1" fontAlgn="t" latinLnBrk="0" hangingPunct="1"/>
            <a:r>
              <a:rPr lang="en-GB" sz="1200" b="0" i="0" u="none" strike="noStrike" kern="1200" baseline="0" dirty="0">
                <a:solidFill>
                  <a:schemeClr val="tx1"/>
                </a:solidFill>
                <a:effectLst/>
                <a:latin typeface="Arial" panose="020B0604020202020204" pitchFamily="34" charset="0"/>
                <a:ea typeface="+mn-ea"/>
                <a:cs typeface="+mn-cs"/>
              </a:rPr>
              <a:t>Article 10 - Joint programming shall be the preferred approach for country programming</a:t>
            </a:r>
            <a:endParaRPr lang="en-GB" sz="1200" b="0" i="0" u="none" strike="noStrike" dirty="0">
              <a:effectLst/>
              <a:latin typeface="Arial" panose="020B0604020202020204" pitchFamily="34" charset="0"/>
            </a:endParaRPr>
          </a:p>
          <a:p>
            <a:pPr rtl="0" eaLnBrk="1" fontAlgn="t" latinLnBrk="0" hangingPunct="1"/>
            <a:r>
              <a:rPr lang="en-GB" sz="1200" b="0" i="0" u="none" strike="noStrike" kern="1200" baseline="0" dirty="0">
                <a:solidFill>
                  <a:schemeClr val="tx1"/>
                </a:solidFill>
                <a:effectLst/>
                <a:latin typeface="Arial" panose="020B0604020202020204" pitchFamily="34" charset="0"/>
                <a:ea typeface="+mn-ea"/>
                <a:cs typeface="+mn-cs"/>
              </a:rPr>
              <a:t>Article 12 - where possible, Joint Programming document shall </a:t>
            </a:r>
            <a:r>
              <a:rPr lang="en-GB" sz="1200" b="1" i="0" u="sng" strike="noStrike" kern="1200" baseline="0" dirty="0">
                <a:solidFill>
                  <a:schemeClr val="tx1"/>
                </a:solidFill>
                <a:effectLst/>
                <a:latin typeface="Arial" panose="020B0604020202020204" pitchFamily="34" charset="0"/>
                <a:ea typeface="+mn-ea"/>
                <a:cs typeface="+mn-cs"/>
              </a:rPr>
              <a:t>replace</a:t>
            </a:r>
            <a:r>
              <a:rPr lang="en-GB" sz="1200" b="0" i="0" u="none" strike="noStrike" kern="1200" baseline="0" dirty="0">
                <a:solidFill>
                  <a:schemeClr val="tx1"/>
                </a:solidFill>
                <a:effectLst/>
                <a:latin typeface="Arial" panose="020B0604020202020204" pitchFamily="34" charset="0"/>
                <a:ea typeface="+mn-ea"/>
                <a:cs typeface="+mn-cs"/>
              </a:rPr>
              <a:t> the Union’s and member states programming documents [at partner country level]</a:t>
            </a:r>
            <a:endParaRPr lang="en-GB" sz="1200" b="0" i="0" u="none" strike="noStrike" dirty="0">
              <a:effectLst/>
              <a:latin typeface="Arial" panose="020B0604020202020204" pitchFamily="34" charset="0"/>
            </a:endParaRPr>
          </a:p>
          <a:p>
            <a:endParaRPr lang="en-GB" altLang="en-US" dirty="0"/>
          </a:p>
        </p:txBody>
      </p:sp>
      <p:sp>
        <p:nvSpPr>
          <p:cNvPr id="47108" name="Slide Number Placeholder 3">
            <a:extLst>
              <a:ext uri="{FF2B5EF4-FFF2-40B4-BE49-F238E27FC236}">
                <a16:creationId xmlns:a16="http://schemas.microsoft.com/office/drawing/2014/main" id="{E952DFF9-819B-4054-851A-834DFF9F8F5D}"/>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1F4DC9DB-87BC-4417-88B4-EFB5BA92276E}" type="slidenum">
              <a:rPr lang="en-GB" altLang="en-US" smtClean="0">
                <a:solidFill>
                  <a:schemeClr val="tx1"/>
                </a:solidFill>
                <a:latin typeface="Arial" panose="020B0604020202020204" pitchFamily="34" charset="0"/>
              </a:rPr>
              <a:pPr/>
              <a:t>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195316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7B505D9-AFEB-443D-ACE1-DD122FA40C13}"/>
              </a:ext>
            </a:extLst>
          </p:cNvPr>
          <p:cNvSpPr>
            <a:spLocks noGrp="1" noRot="1" noChangeAspect="1" noChangeArrowheads="1" noTextEdit="1"/>
          </p:cNvSpPr>
          <p:nvPr>
            <p:ph type="sldImg"/>
          </p:nvPr>
        </p:nvSpPr>
        <p:spPr>
          <a:ln/>
        </p:spPr>
      </p:sp>
      <p:sp>
        <p:nvSpPr>
          <p:cNvPr id="32771" name="Notes Placeholder 2">
            <a:extLst>
              <a:ext uri="{FF2B5EF4-FFF2-40B4-BE49-F238E27FC236}">
                <a16:creationId xmlns:a16="http://schemas.microsoft.com/office/drawing/2014/main" id="{0178D644-013F-4B74-8561-253A30B38855}"/>
              </a:ext>
            </a:extLst>
          </p:cNvPr>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b="1" dirty="0"/>
              <a:t>Trainer</a:t>
            </a:r>
            <a:r>
              <a:rPr lang="es-ES" altLang="en-US" b="1" dirty="0"/>
              <a:t>: </a:t>
            </a:r>
            <a:r>
              <a:rPr lang="es-ES" altLang="en-US" b="0" dirty="0"/>
              <a:t>As </a:t>
            </a:r>
            <a:r>
              <a:rPr lang="es-ES" altLang="en-US" b="0" dirty="0" err="1"/>
              <a:t>we</a:t>
            </a:r>
            <a:r>
              <a:rPr lang="es-ES" altLang="en-US" b="0" dirty="0"/>
              <a:t> can </a:t>
            </a:r>
            <a:r>
              <a:rPr lang="es-ES" altLang="en-US" b="0" dirty="0" err="1"/>
              <a:t>see</a:t>
            </a:r>
            <a:r>
              <a:rPr lang="es-ES" altLang="en-US" b="0" dirty="0"/>
              <a:t> </a:t>
            </a:r>
            <a:r>
              <a:rPr lang="es-ES" altLang="en-US" b="0" dirty="0" err="1"/>
              <a:t>from</a:t>
            </a:r>
            <a:r>
              <a:rPr lang="es-ES" altLang="en-US" b="0" dirty="0"/>
              <a:t> </a:t>
            </a:r>
            <a:r>
              <a:rPr lang="es-ES" altLang="en-US" b="0" dirty="0" err="1"/>
              <a:t>these</a:t>
            </a:r>
            <a:r>
              <a:rPr lang="es-ES" altLang="en-US" b="0" dirty="0"/>
              <a:t> </a:t>
            </a:r>
            <a:r>
              <a:rPr lang="es-ES" altLang="en-US" b="0" dirty="0" err="1"/>
              <a:t>strong</a:t>
            </a:r>
            <a:r>
              <a:rPr lang="es-ES" altLang="en-US" b="0" dirty="0"/>
              <a:t> </a:t>
            </a:r>
            <a:r>
              <a:rPr lang="es-ES" altLang="en-US" b="0" dirty="0" err="1"/>
              <a:t>policy</a:t>
            </a:r>
            <a:r>
              <a:rPr lang="es-ES" altLang="en-US" b="0" dirty="0"/>
              <a:t> </a:t>
            </a:r>
            <a:r>
              <a:rPr lang="es-ES" altLang="en-US" b="0" dirty="0" err="1"/>
              <a:t>commitments</a:t>
            </a:r>
            <a:r>
              <a:rPr lang="es-ES" altLang="en-US" b="0" dirty="0"/>
              <a:t>, </a:t>
            </a:r>
            <a:r>
              <a:rPr lang="es-ES" altLang="en-US" b="0" dirty="0" err="1"/>
              <a:t>there</a:t>
            </a:r>
            <a:r>
              <a:rPr lang="es-ES" altLang="en-US" b="0" dirty="0"/>
              <a:t> </a:t>
            </a:r>
            <a:r>
              <a:rPr lang="es-ES" altLang="en-US" b="0" dirty="0" err="1"/>
              <a:t>is</a:t>
            </a:r>
            <a:r>
              <a:rPr lang="es-ES" altLang="en-US" b="0" dirty="0"/>
              <a:t> a </a:t>
            </a:r>
            <a:r>
              <a:rPr lang="es-ES" altLang="en-US" b="0" dirty="0" err="1"/>
              <a:t>clear</a:t>
            </a:r>
            <a:r>
              <a:rPr lang="es-ES" altLang="en-US" b="0" dirty="0"/>
              <a:t> </a:t>
            </a:r>
            <a:r>
              <a:rPr lang="es-ES" altLang="en-US" b="0" dirty="0" err="1"/>
              <a:t>recognition</a:t>
            </a:r>
            <a:r>
              <a:rPr lang="es-ES" altLang="en-US" b="0" dirty="0"/>
              <a:t> </a:t>
            </a:r>
            <a:r>
              <a:rPr lang="es-ES" altLang="en-US" b="0" dirty="0" err="1"/>
              <a:t>of</a:t>
            </a:r>
            <a:r>
              <a:rPr lang="es-ES" altLang="en-US" b="0" dirty="0"/>
              <a:t> </a:t>
            </a:r>
            <a:r>
              <a:rPr lang="es-ES" altLang="en-US" b="0" dirty="0" err="1"/>
              <a:t>the</a:t>
            </a:r>
            <a:r>
              <a:rPr lang="es-ES" altLang="en-US" b="0" dirty="0"/>
              <a:t> </a:t>
            </a:r>
            <a:r>
              <a:rPr lang="es-ES" altLang="en-US" b="0" dirty="0" err="1"/>
              <a:t>added</a:t>
            </a:r>
            <a:r>
              <a:rPr lang="es-ES" altLang="en-US" b="0" dirty="0"/>
              <a:t> </a:t>
            </a:r>
            <a:r>
              <a:rPr lang="es-ES" altLang="en-US" b="0" dirty="0" err="1"/>
              <a:t>value</a:t>
            </a:r>
            <a:r>
              <a:rPr lang="es-ES" altLang="en-US" b="0" dirty="0"/>
              <a:t> </a:t>
            </a:r>
            <a:r>
              <a:rPr lang="es-ES" altLang="en-US" b="0" dirty="0" err="1"/>
              <a:t>of</a:t>
            </a:r>
            <a:r>
              <a:rPr lang="es-ES" altLang="en-US" b="0" dirty="0"/>
              <a:t> </a:t>
            </a:r>
            <a:r>
              <a:rPr lang="es-ES" altLang="en-US" b="0" dirty="0" err="1"/>
              <a:t>Joint</a:t>
            </a:r>
            <a:r>
              <a:rPr lang="es-ES" altLang="en-US" b="0" dirty="0"/>
              <a:t> </a:t>
            </a:r>
            <a:r>
              <a:rPr lang="es-ES" altLang="en-US" b="0" dirty="0" err="1"/>
              <a:t>Programming</a:t>
            </a:r>
            <a:r>
              <a:rPr lang="es-ES" altLang="en-US" b="0" dirty="0"/>
              <a:t> at HQ </a:t>
            </a:r>
            <a:r>
              <a:rPr lang="es-ES" altLang="en-US" b="0" dirty="0" err="1"/>
              <a:t>levels</a:t>
            </a:r>
            <a:r>
              <a:rPr lang="es-ES" altLang="en-US" b="0" dirty="0"/>
              <a:t>. </a:t>
            </a:r>
            <a:r>
              <a:rPr lang="es-ES" altLang="en-US" b="0" dirty="0" err="1"/>
              <a:t>But</a:t>
            </a:r>
            <a:r>
              <a:rPr lang="es-ES" altLang="en-US" b="0" dirty="0"/>
              <a:t> </a:t>
            </a:r>
            <a:r>
              <a:rPr lang="es-ES" altLang="en-US" b="0" dirty="0" err="1"/>
              <a:t>how</a:t>
            </a:r>
            <a:r>
              <a:rPr lang="es-ES" altLang="en-US" b="0" dirty="0"/>
              <a:t> </a:t>
            </a:r>
            <a:r>
              <a:rPr lang="es-ES" altLang="en-US" b="0" dirty="0" err="1"/>
              <a:t>does</a:t>
            </a:r>
            <a:r>
              <a:rPr lang="es-ES" altLang="en-US" b="0" dirty="0"/>
              <a:t> </a:t>
            </a:r>
            <a:r>
              <a:rPr lang="es-ES" altLang="en-US" b="0" dirty="0" err="1"/>
              <a:t>it</a:t>
            </a:r>
            <a:r>
              <a:rPr lang="es-ES" altLang="en-US" b="0" dirty="0"/>
              <a:t> </a:t>
            </a:r>
            <a:r>
              <a:rPr lang="es-ES" altLang="en-US" b="0" dirty="0" err="1"/>
              <a:t>matter</a:t>
            </a:r>
            <a:r>
              <a:rPr lang="es-ES" altLang="en-US" b="0" dirty="0"/>
              <a:t> at </a:t>
            </a:r>
            <a:r>
              <a:rPr lang="es-ES" altLang="en-US" b="1" dirty="0"/>
              <a:t>country </a:t>
            </a:r>
            <a:r>
              <a:rPr lang="es-ES" altLang="en-US" b="1" dirty="0" err="1"/>
              <a:t>level</a:t>
            </a:r>
            <a:r>
              <a:rPr lang="es-ES" altLang="en-US" b="1" dirty="0"/>
              <a:t>?  H</a:t>
            </a:r>
            <a:r>
              <a:rPr lang="en-GB" altLang="en-US" b="1" dirty="0"/>
              <a:t>ere is what some of YOU have said in the pre-training survey – and what other practitioners say - about the value of working better together at country level: </a:t>
            </a:r>
            <a:endParaRPr lang="en-GB" altLang="en-US" b="0" dirty="0"/>
          </a:p>
          <a:p>
            <a:pPr marL="171450" indent="-171450">
              <a:buFont typeface="Arial" panose="020B0604020202020204" pitchFamily="34" charset="0"/>
              <a:buChar char="•"/>
            </a:pPr>
            <a:r>
              <a:rPr lang="en-GB" altLang="en-US" b="0" dirty="0"/>
              <a:t>The most commonly shared perception among practitioners is that JP increases </a:t>
            </a:r>
            <a:r>
              <a:rPr lang="en-GB" altLang="en-US" b="1" dirty="0"/>
              <a:t>Information and data-sharing.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en-US" dirty="0"/>
              <a:t>In some of the more advanced JP countries, such as </a:t>
            </a:r>
            <a:r>
              <a:rPr lang="en-GB" altLang="en-US" b="1" dirty="0"/>
              <a:t>Cambodia,</a:t>
            </a:r>
            <a:r>
              <a:rPr lang="en-GB" altLang="en-US" dirty="0"/>
              <a:t> JP has proven to increase the </a:t>
            </a:r>
            <a:r>
              <a:rPr lang="en-GB" altLang="en-US" b="1" dirty="0"/>
              <a:t>value and visibility of European ODA,</a:t>
            </a:r>
            <a:r>
              <a:rPr lang="en-GB" altLang="en-US" dirty="0"/>
              <a:t> by providing a single “EU Branding” for high quality (and quantity) support, </a:t>
            </a:r>
            <a:r>
              <a:rPr lang="en-GB" altLang="en-US" u="sng" dirty="0"/>
              <a:t>including through joint communication and visibility actions</a:t>
            </a:r>
            <a:r>
              <a:rPr lang="en-GB" altLang="en-US" dirty="0"/>
              <a:t>. This helps addressing and some of the new phenomena challenging the principles, weight and impact of EU ODA – for example, the rise of new donors with different agendas (e.g. China), as well as the weight of increased domestic resource mobilisation in many partner countries. </a:t>
            </a:r>
            <a:endParaRPr lang="en-GB" altLang="en-US" b="1" dirty="0"/>
          </a:p>
          <a:p>
            <a:pPr marL="171450" indent="-171450">
              <a:buFont typeface="Arial" panose="020B0604020202020204" pitchFamily="34" charset="0"/>
              <a:buChar char="•"/>
            </a:pPr>
            <a:r>
              <a:rPr lang="en-GB" altLang="en-BE" b="1" i="0" dirty="0"/>
              <a:t>Speaking with one voice increases the EU's reach in the policy and political dialogue with the government and other emerging donors. </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GB" altLang="en-BE" i="0" dirty="0"/>
              <a:t>     For example in Cambodia case: Joint Human Rights dialogue (political dialogue). </a:t>
            </a:r>
          </a:p>
          <a:p>
            <a:pPr marL="171450" indent="-171450">
              <a:buFont typeface="Arial" panose="020B0604020202020204" pitchFamily="34" charset="0"/>
              <a:buChar char="•"/>
              <a:defRPr/>
            </a:pPr>
            <a:r>
              <a:rPr lang="en-GB" altLang="en-BE" b="1" i="0" dirty="0"/>
              <a:t>Intensifies and formalizes joint implementation – “Working together is the norm, not the exception”(Tunisia). However: JP objectives </a:t>
            </a:r>
            <a:r>
              <a:rPr lang="en-GB" altLang="en-BE" b="0" i="0" dirty="0"/>
              <a:t>can provide a strategic framework for </a:t>
            </a:r>
            <a:r>
              <a:rPr lang="en-GB" altLang="en-BE" b="1" i="0" dirty="0"/>
              <a:t>cross-sector collaboration</a:t>
            </a:r>
            <a:r>
              <a:rPr lang="en-GB" altLang="en-BE" b="0" i="0" dirty="0"/>
              <a:t>, because they encompass various sectors – </a:t>
            </a:r>
            <a:r>
              <a:rPr lang="en-GB" altLang="en-BE" b="1" i="0" dirty="0"/>
              <a:t>E.g. Burundi: Resilience objective for Joint Strategy. Ethiopia: Joint implementation in the area of Nutrition.</a:t>
            </a:r>
            <a:endParaRPr lang="en-GB" altLang="en-US" b="1" i="0" dirty="0"/>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en-BE" i="0" dirty="0"/>
              <a:t>It is true that JP requires its own investment (RH) in the short term, but in the long term it </a:t>
            </a:r>
            <a:r>
              <a:rPr lang="en-GB" altLang="en-BE" b="1" i="0" dirty="0"/>
              <a:t>reduces transaction costs </a:t>
            </a:r>
            <a:r>
              <a:rPr lang="en-GB" altLang="en-BE" i="0" dirty="0"/>
              <a:t>for all- </a:t>
            </a:r>
            <a:r>
              <a:rPr lang="en-GB" altLang="en-BE" i="0" dirty="0" err="1"/>
              <a:t>Dol</a:t>
            </a:r>
            <a:r>
              <a:rPr lang="en-GB" altLang="en-BE" i="0" dirty="0"/>
              <a:t> between donors (e.g. Palestine – show video (next slide). </a:t>
            </a:r>
          </a:p>
          <a:p>
            <a:pPr marL="0" indent="0">
              <a:buFontTx/>
              <a:buNone/>
              <a:defRPr/>
            </a:pPr>
            <a:endParaRPr lang="en-GB" altLang="en-US" dirty="0"/>
          </a:p>
        </p:txBody>
      </p:sp>
      <p:sp>
        <p:nvSpPr>
          <p:cNvPr id="32772" name="Slide Number Placeholder 3">
            <a:extLst>
              <a:ext uri="{FF2B5EF4-FFF2-40B4-BE49-F238E27FC236}">
                <a16:creationId xmlns:a16="http://schemas.microsoft.com/office/drawing/2014/main" id="{26B174E0-3918-4712-AF9B-3DC966C3D069}"/>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6478CE92-2627-47E3-B3E1-92AD8A151B6E}" type="slidenum">
              <a:rPr lang="en-GB" altLang="en-US" smtClean="0">
                <a:solidFill>
                  <a:schemeClr val="tx1"/>
                </a:solidFill>
                <a:latin typeface="Arial" panose="020B0604020202020204" pitchFamily="34" charset="0"/>
              </a:rPr>
              <a:pPr/>
              <a:t>9</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218987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32456C5-8206-4653-8237-C471A3D32893}"/>
              </a:ext>
            </a:extLst>
          </p:cNvPr>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a:defRPr sz="1200">
                <a:solidFill>
                  <a:srgbClr val="0F5494"/>
                </a:solidFill>
                <a:latin typeface="Verdana" panose="020B0604030504040204" pitchFamily="34" charset="0"/>
              </a:defRPr>
            </a:lvl1pPr>
            <a:lvl2pPr marL="742950" indent="-285750" defTabSz="457200">
              <a:defRPr sz="1200">
                <a:solidFill>
                  <a:srgbClr val="0F5494"/>
                </a:solidFill>
                <a:latin typeface="Verdana" panose="020B0604030504040204" pitchFamily="34" charset="0"/>
              </a:defRPr>
            </a:lvl2pPr>
            <a:lvl3pPr marL="1143000" indent="-228600" defTabSz="457200">
              <a:defRPr sz="1200">
                <a:solidFill>
                  <a:srgbClr val="0F5494"/>
                </a:solidFill>
                <a:latin typeface="Verdana" panose="020B0604030504040204" pitchFamily="34" charset="0"/>
              </a:defRPr>
            </a:lvl3pPr>
            <a:lvl4pPr marL="1600200" indent="-228600" defTabSz="457200">
              <a:defRPr sz="1200">
                <a:solidFill>
                  <a:srgbClr val="0F5494"/>
                </a:solidFill>
                <a:latin typeface="Verdana" panose="020B0604030504040204" pitchFamily="34" charset="0"/>
              </a:defRPr>
            </a:lvl4pPr>
            <a:lvl5pPr marL="2057400" indent="-228600" defTabSz="457200">
              <a:defRPr sz="1200">
                <a:solidFill>
                  <a:srgbClr val="0F5494"/>
                </a:solidFill>
                <a:latin typeface="Verdana" panose="020B0604030504040204" pitchFamily="34" charset="0"/>
              </a:defRPr>
            </a:lvl5pPr>
            <a:lvl6pPr marL="2514600" indent="-228600" defTabSz="457200"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457200"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457200"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4572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defRPr/>
            </a:pPr>
            <a:endParaRPr lang="en-US" altLang="en-US" sz="1800" dirty="0">
              <a:solidFill>
                <a:srgbClr val="FFFFFF"/>
              </a:solidFill>
            </a:endParaRPr>
          </a:p>
        </p:txBody>
      </p:sp>
      <p:pic>
        <p:nvPicPr>
          <p:cNvPr id="5" name="Picture 6" descr="LOGO CE-EN-quadri.eps">
            <a:extLst>
              <a:ext uri="{FF2B5EF4-FFF2-40B4-BE49-F238E27FC236}">
                <a16:creationId xmlns:a16="http://schemas.microsoft.com/office/drawing/2014/main" id="{479A7679-D904-4D37-A76A-8715FD663DD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E3CE0052-0A77-408A-A6CE-A47E2C877115}"/>
              </a:ext>
            </a:extLst>
          </p:cNvPr>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7" name="Rectangle 6">
            <a:extLst>
              <a:ext uri="{FF2B5EF4-FFF2-40B4-BE49-F238E27FC236}">
                <a16:creationId xmlns:a16="http://schemas.microsoft.com/office/drawing/2014/main" id="{6803EC5C-1854-4CB6-967E-BAF09F519964}"/>
              </a:ext>
            </a:extLst>
          </p:cNvPr>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3076" name="Rectangle 4">
            <a:extLst>
              <a:ext uri="{FF2B5EF4-FFF2-40B4-BE49-F238E27FC236}">
                <a16:creationId xmlns:a16="http://schemas.microsoft.com/office/drawing/2014/main" id="{C4A9B37B-3444-4826-8C74-AC961E2BDACD}"/>
              </a:ext>
            </a:extLst>
          </p:cNvPr>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altLang="en-US" noProof="0"/>
              <a:t>Click to edit Master title style</a:t>
            </a:r>
            <a:endParaRPr lang="en-GB" altLang="en-US" noProof="0"/>
          </a:p>
        </p:txBody>
      </p:sp>
      <p:sp>
        <p:nvSpPr>
          <p:cNvPr id="3077" name="Rectangle 5">
            <a:extLst>
              <a:ext uri="{FF2B5EF4-FFF2-40B4-BE49-F238E27FC236}">
                <a16:creationId xmlns:a16="http://schemas.microsoft.com/office/drawing/2014/main" id="{9AB3C426-9910-4390-A324-7CDC6F26EBC8}"/>
              </a:ext>
            </a:extLst>
          </p:cNvPr>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altLang="en-US" noProof="0"/>
              <a:t>Click to edit Master subtitle style</a:t>
            </a:r>
            <a:endParaRPr lang="en-GB" altLang="en-US" noProof="0"/>
          </a:p>
        </p:txBody>
      </p:sp>
      <p:sp>
        <p:nvSpPr>
          <p:cNvPr id="8" name="Date Placeholder 6">
            <a:extLst>
              <a:ext uri="{FF2B5EF4-FFF2-40B4-BE49-F238E27FC236}">
                <a16:creationId xmlns:a16="http://schemas.microsoft.com/office/drawing/2014/main" id="{F0D5C610-C791-40D9-95FB-2EBCC92B88BA}"/>
              </a:ext>
            </a:extLst>
          </p:cNvPr>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ltLang="en-US"/>
          </a:p>
        </p:txBody>
      </p:sp>
      <p:sp>
        <p:nvSpPr>
          <p:cNvPr id="9" name="Footer Placeholder 7">
            <a:extLst>
              <a:ext uri="{FF2B5EF4-FFF2-40B4-BE49-F238E27FC236}">
                <a16:creationId xmlns:a16="http://schemas.microsoft.com/office/drawing/2014/main" id="{337F4D43-756D-4E16-8AC8-9DDDC1A97EAB}"/>
              </a:ext>
            </a:extLst>
          </p:cNvPr>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ltLang="en-US"/>
          </a:p>
        </p:txBody>
      </p:sp>
      <p:sp>
        <p:nvSpPr>
          <p:cNvPr id="10" name="Slide Number Placeholder 8">
            <a:extLst>
              <a:ext uri="{FF2B5EF4-FFF2-40B4-BE49-F238E27FC236}">
                <a16:creationId xmlns:a16="http://schemas.microsoft.com/office/drawing/2014/main" id="{69753E01-F5B4-4A5D-A62F-56EA69D44410}"/>
              </a:ext>
            </a:extLst>
          </p:cNvPr>
          <p:cNvSpPr>
            <a:spLocks noGrp="1" noChangeArrowheads="1"/>
          </p:cNvSpPr>
          <p:nvPr>
            <p:ph type="sldNum" sz="quarter" idx="12"/>
          </p:nvPr>
        </p:nvSpPr>
        <p:spPr/>
        <p:txBody>
          <a:bodyPr/>
          <a:lstStyle>
            <a:lvl1pPr>
              <a:defRPr>
                <a:solidFill>
                  <a:schemeClr val="bg1"/>
                </a:solidFill>
                <a:latin typeface="+mn-lt"/>
              </a:defRPr>
            </a:lvl1pPr>
          </a:lstStyle>
          <a:p>
            <a:pPr>
              <a:defRPr/>
            </a:pPr>
            <a:fld id="{30586F46-3874-4B5B-A3CB-BDA77BB4201E}" type="slidenum">
              <a:rPr lang="en-GB" altLang="en-US"/>
              <a:pPr>
                <a:defRPr/>
              </a:pPr>
              <a:t>‹Nº›</a:t>
            </a:fld>
            <a:endParaRPr lang="en-GB" altLang="en-US" dirty="0"/>
          </a:p>
        </p:txBody>
      </p:sp>
    </p:spTree>
    <p:extLst>
      <p:ext uri="{BB962C8B-B14F-4D97-AF65-F5344CB8AC3E}">
        <p14:creationId xmlns:p14="http://schemas.microsoft.com/office/powerpoint/2010/main" val="913901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BE2FB-F04E-412F-813C-EC44AACF2AA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CBE06-9A66-4E66-9770-47EC2F3414E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C1F0064C-FD2F-466E-BB59-73097C3438F4}"/>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4276BEEF-0951-4735-8447-5522BC0871BF}"/>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9CD802CC-83C9-4A08-91C1-23F39F927DD8}"/>
              </a:ext>
            </a:extLst>
          </p:cNvPr>
          <p:cNvSpPr>
            <a:spLocks noGrp="1" noChangeArrowheads="1"/>
          </p:cNvSpPr>
          <p:nvPr>
            <p:ph type="sldNum" sz="quarter" idx="12"/>
          </p:nvPr>
        </p:nvSpPr>
        <p:spPr>
          <a:ln/>
        </p:spPr>
        <p:txBody>
          <a:bodyPr/>
          <a:lstStyle>
            <a:lvl1pPr>
              <a:defRPr/>
            </a:lvl1pPr>
          </a:lstStyle>
          <a:p>
            <a:pPr>
              <a:defRPr/>
            </a:pPr>
            <a:fld id="{E9DE2D2B-4585-4C8A-8336-06FD7979924B}" type="slidenum">
              <a:rPr lang="en-GB" altLang="en-US"/>
              <a:pPr>
                <a:defRPr/>
              </a:pPr>
              <a:t>‹Nº›</a:t>
            </a:fld>
            <a:endParaRPr lang="en-GB" altLang="en-US" dirty="0"/>
          </a:p>
        </p:txBody>
      </p:sp>
    </p:spTree>
    <p:extLst>
      <p:ext uri="{BB962C8B-B14F-4D97-AF65-F5344CB8AC3E}">
        <p14:creationId xmlns:p14="http://schemas.microsoft.com/office/powerpoint/2010/main" val="1338005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30EBB8-3153-4B05-A0F5-0E37DFCADE15}"/>
              </a:ext>
            </a:extLst>
          </p:cNvPr>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7D4DF75-24DF-48E2-ABAF-9D80F65139C6}"/>
              </a:ext>
            </a:extLst>
          </p:cNvPr>
          <p:cNvSpPr>
            <a:spLocks noGrp="1"/>
          </p:cNvSpPr>
          <p:nvPr>
            <p:ph type="body" orient="vert" idx="1"/>
          </p:nvPr>
        </p:nvSpPr>
        <p:spPr>
          <a:xfrm>
            <a:off x="395288" y="1339850"/>
            <a:ext cx="6067425" cy="46815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21F9ECEC-FFED-4908-8FE3-3D11173CC996}"/>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1B9023A4-FFC8-49C3-A985-BD1CD0F8AF6B}"/>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2C072D75-7D75-4D15-9CB0-3B8D487C6C29}"/>
              </a:ext>
            </a:extLst>
          </p:cNvPr>
          <p:cNvSpPr>
            <a:spLocks noGrp="1" noChangeArrowheads="1"/>
          </p:cNvSpPr>
          <p:nvPr>
            <p:ph type="sldNum" sz="quarter" idx="12"/>
          </p:nvPr>
        </p:nvSpPr>
        <p:spPr>
          <a:ln/>
        </p:spPr>
        <p:txBody>
          <a:bodyPr/>
          <a:lstStyle>
            <a:lvl1pPr>
              <a:defRPr/>
            </a:lvl1pPr>
          </a:lstStyle>
          <a:p>
            <a:pPr>
              <a:defRPr/>
            </a:pPr>
            <a:fld id="{E3A08B27-4642-49C4-BE28-3F2776E7162B}" type="slidenum">
              <a:rPr lang="en-GB" altLang="en-US"/>
              <a:pPr>
                <a:defRPr/>
              </a:pPr>
              <a:t>‹Nº›</a:t>
            </a:fld>
            <a:endParaRPr lang="en-GB" altLang="en-US" dirty="0"/>
          </a:p>
        </p:txBody>
      </p:sp>
    </p:spTree>
    <p:extLst>
      <p:ext uri="{BB962C8B-B14F-4D97-AF65-F5344CB8AC3E}">
        <p14:creationId xmlns:p14="http://schemas.microsoft.com/office/powerpoint/2010/main" val="2890389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descr="https://europa.eu/capacity4dev/sites/default/files/media/1468582236_jp_logo2_0.png">
            <a:extLst>
              <a:ext uri="{FF2B5EF4-FFF2-40B4-BE49-F238E27FC236}">
                <a16:creationId xmlns:a16="http://schemas.microsoft.com/office/drawing/2014/main" id="{41315550-0658-4E99-8788-4DC485D7ACE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9050"/>
            <a:ext cx="2028825"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79B14ECA-798F-4DD2-8815-56CE684B236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BEF662F-B796-4F43-838C-D378F246FAE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FFC719D-AC49-4B7E-806E-43DEB7919464}"/>
              </a:ext>
            </a:extLst>
          </p:cNvPr>
          <p:cNvSpPr>
            <a:spLocks noGrp="1" noChangeArrowheads="1"/>
          </p:cNvSpPr>
          <p:nvPr>
            <p:ph type="dt" sz="half" idx="10"/>
          </p:nvPr>
        </p:nvSpPr>
        <p:spPr/>
        <p:txBody>
          <a:bodyPr/>
          <a:lstStyle>
            <a:lvl1pPr>
              <a:defRPr/>
            </a:lvl1pPr>
          </a:lstStyle>
          <a:p>
            <a:pPr>
              <a:defRPr/>
            </a:pPr>
            <a:endParaRPr lang="en-GB" altLang="en-US"/>
          </a:p>
        </p:txBody>
      </p:sp>
      <p:sp>
        <p:nvSpPr>
          <p:cNvPr id="6" name="Footer Placeholder 5">
            <a:extLst>
              <a:ext uri="{FF2B5EF4-FFF2-40B4-BE49-F238E27FC236}">
                <a16:creationId xmlns:a16="http://schemas.microsoft.com/office/drawing/2014/main" id="{4D596916-CAB6-4533-A4DE-BE32C593814D}"/>
              </a:ext>
            </a:extLst>
          </p:cNvPr>
          <p:cNvSpPr>
            <a:spLocks noGrp="1" noChangeArrowheads="1"/>
          </p:cNvSpPr>
          <p:nvPr>
            <p:ph type="ftr" sz="quarter" idx="11"/>
          </p:nvPr>
        </p:nvSpPr>
        <p:spPr/>
        <p:txBody>
          <a:bodyPr/>
          <a:lstStyle>
            <a:lvl1pPr>
              <a:defRPr/>
            </a:lvl1pPr>
          </a:lstStyle>
          <a:p>
            <a:pPr>
              <a:defRPr/>
            </a:pPr>
            <a:endParaRPr lang="en-GB" altLang="en-US"/>
          </a:p>
        </p:txBody>
      </p:sp>
      <p:sp>
        <p:nvSpPr>
          <p:cNvPr id="7" name="Slide Number Placeholder 6">
            <a:extLst>
              <a:ext uri="{FF2B5EF4-FFF2-40B4-BE49-F238E27FC236}">
                <a16:creationId xmlns:a16="http://schemas.microsoft.com/office/drawing/2014/main" id="{7C100B8C-9473-400D-817B-F71DA051FF56}"/>
              </a:ext>
            </a:extLst>
          </p:cNvPr>
          <p:cNvSpPr>
            <a:spLocks noGrp="1" noChangeArrowheads="1"/>
          </p:cNvSpPr>
          <p:nvPr>
            <p:ph type="sldNum" sz="quarter" idx="12"/>
          </p:nvPr>
        </p:nvSpPr>
        <p:spPr/>
        <p:txBody>
          <a:bodyPr/>
          <a:lstStyle>
            <a:lvl1pPr>
              <a:defRPr/>
            </a:lvl1pPr>
          </a:lstStyle>
          <a:p>
            <a:pPr>
              <a:defRPr/>
            </a:pPr>
            <a:fld id="{0338659C-3D38-4E4F-91F9-267FCA14B95C}" type="slidenum">
              <a:rPr lang="en-GB" altLang="en-US"/>
              <a:pPr>
                <a:defRPr/>
              </a:pPr>
              <a:t>‹Nº›</a:t>
            </a:fld>
            <a:endParaRPr lang="en-GB" altLang="en-US" dirty="0"/>
          </a:p>
        </p:txBody>
      </p:sp>
    </p:spTree>
    <p:extLst>
      <p:ext uri="{BB962C8B-B14F-4D97-AF65-F5344CB8AC3E}">
        <p14:creationId xmlns:p14="http://schemas.microsoft.com/office/powerpoint/2010/main" val="1143109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9A926-7E75-410B-8810-E61A7E099312}"/>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2288546-FFAA-4A2E-89C7-B446EEE5FDA6}"/>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Rectangle 4">
            <a:extLst>
              <a:ext uri="{FF2B5EF4-FFF2-40B4-BE49-F238E27FC236}">
                <a16:creationId xmlns:a16="http://schemas.microsoft.com/office/drawing/2014/main" id="{B3CD3F8F-7CC9-4C28-AADD-4B5A9A2F6F56}"/>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41313B5F-C8C6-4033-A3B7-F5906DA99330}"/>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38C93238-119E-4ED5-B579-69EBFCBC59A5}"/>
              </a:ext>
            </a:extLst>
          </p:cNvPr>
          <p:cNvSpPr>
            <a:spLocks noGrp="1" noChangeArrowheads="1"/>
          </p:cNvSpPr>
          <p:nvPr>
            <p:ph type="sldNum" sz="quarter" idx="12"/>
          </p:nvPr>
        </p:nvSpPr>
        <p:spPr>
          <a:ln/>
        </p:spPr>
        <p:txBody>
          <a:bodyPr/>
          <a:lstStyle>
            <a:lvl1pPr>
              <a:defRPr/>
            </a:lvl1pPr>
          </a:lstStyle>
          <a:p>
            <a:pPr>
              <a:defRPr/>
            </a:pPr>
            <a:fld id="{350BAE70-68DF-464C-9ACC-F8FADB03AE1D}" type="slidenum">
              <a:rPr lang="en-GB" altLang="en-US"/>
              <a:pPr>
                <a:defRPr/>
              </a:pPr>
              <a:t>‹Nº›</a:t>
            </a:fld>
            <a:endParaRPr lang="en-GB" altLang="en-US" dirty="0"/>
          </a:p>
        </p:txBody>
      </p:sp>
    </p:spTree>
    <p:extLst>
      <p:ext uri="{BB962C8B-B14F-4D97-AF65-F5344CB8AC3E}">
        <p14:creationId xmlns:p14="http://schemas.microsoft.com/office/powerpoint/2010/main" val="203469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CA17B-7898-44A9-9018-2CCDDBF4FB6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5730DDF-3A76-4AC5-AAA2-8D21D6855A93}"/>
              </a:ext>
            </a:extLst>
          </p:cNvPr>
          <p:cNvSpPr>
            <a:spLocks noGrp="1"/>
          </p:cNvSpPr>
          <p:nvPr>
            <p:ph sz="half" idx="1"/>
          </p:nvPr>
        </p:nvSpPr>
        <p:spPr>
          <a:xfrm>
            <a:off x="457200" y="2492375"/>
            <a:ext cx="4038600" cy="35290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270287F-805D-4FD2-8C2E-A00640D9F6DF}"/>
              </a:ext>
            </a:extLst>
          </p:cNvPr>
          <p:cNvSpPr>
            <a:spLocks noGrp="1"/>
          </p:cNvSpPr>
          <p:nvPr>
            <p:ph sz="half" idx="2"/>
          </p:nvPr>
        </p:nvSpPr>
        <p:spPr>
          <a:xfrm>
            <a:off x="4648200" y="2492375"/>
            <a:ext cx="4038600" cy="35290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2D26E3E8-65BE-4AE8-B2E6-D5892D3BEF33}"/>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0E83DF1D-53D8-4D3A-AA47-99AD2E35292A}"/>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766E44FB-B436-4312-B782-1F098320558D}"/>
              </a:ext>
            </a:extLst>
          </p:cNvPr>
          <p:cNvSpPr>
            <a:spLocks noGrp="1" noChangeArrowheads="1"/>
          </p:cNvSpPr>
          <p:nvPr>
            <p:ph type="sldNum" sz="quarter" idx="12"/>
          </p:nvPr>
        </p:nvSpPr>
        <p:spPr>
          <a:ln/>
        </p:spPr>
        <p:txBody>
          <a:bodyPr/>
          <a:lstStyle>
            <a:lvl1pPr>
              <a:defRPr/>
            </a:lvl1pPr>
          </a:lstStyle>
          <a:p>
            <a:pPr>
              <a:defRPr/>
            </a:pPr>
            <a:fld id="{44D2CD08-F572-4E4A-B2E5-3D29B9EA1C1B}" type="slidenum">
              <a:rPr lang="en-GB" altLang="en-US"/>
              <a:pPr>
                <a:defRPr/>
              </a:pPr>
              <a:t>‹Nº›</a:t>
            </a:fld>
            <a:endParaRPr lang="en-GB" altLang="en-US" dirty="0"/>
          </a:p>
        </p:txBody>
      </p:sp>
    </p:spTree>
    <p:extLst>
      <p:ext uri="{BB962C8B-B14F-4D97-AF65-F5344CB8AC3E}">
        <p14:creationId xmlns:p14="http://schemas.microsoft.com/office/powerpoint/2010/main" val="3032348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6158B-3EEE-4933-B9A1-3505D422AC2F}"/>
              </a:ext>
            </a:extLst>
          </p:cNvPr>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6276EEF-E403-4371-8AAB-FEDF391F6BB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9CD54F2-BE4C-4DF8-9182-2F39E4CA3532}"/>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CC674B3-761A-41DE-9C44-509A0B97B82F}"/>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A09100C-4CD9-42AA-87FD-4C7A623FE84E}"/>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340E5A3A-84FA-44D7-97F0-68B743BE7FAF}"/>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a:extLst>
              <a:ext uri="{FF2B5EF4-FFF2-40B4-BE49-F238E27FC236}">
                <a16:creationId xmlns:a16="http://schemas.microsoft.com/office/drawing/2014/main" id="{74C6926D-A2C6-4699-9287-02CA49EE6E87}"/>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a:extLst>
              <a:ext uri="{FF2B5EF4-FFF2-40B4-BE49-F238E27FC236}">
                <a16:creationId xmlns:a16="http://schemas.microsoft.com/office/drawing/2014/main" id="{7E84F4EB-3C93-40B8-9546-B935D5D23DA7}"/>
              </a:ext>
            </a:extLst>
          </p:cNvPr>
          <p:cNvSpPr>
            <a:spLocks noGrp="1" noChangeArrowheads="1"/>
          </p:cNvSpPr>
          <p:nvPr>
            <p:ph type="sldNum" sz="quarter" idx="12"/>
          </p:nvPr>
        </p:nvSpPr>
        <p:spPr>
          <a:ln/>
        </p:spPr>
        <p:txBody>
          <a:bodyPr/>
          <a:lstStyle>
            <a:lvl1pPr>
              <a:defRPr/>
            </a:lvl1pPr>
          </a:lstStyle>
          <a:p>
            <a:pPr>
              <a:defRPr/>
            </a:pPr>
            <a:fld id="{1C2BCCC8-3740-49C7-BF37-B913918F9B61}" type="slidenum">
              <a:rPr lang="en-GB" altLang="en-US"/>
              <a:pPr>
                <a:defRPr/>
              </a:pPr>
              <a:t>‹Nº›</a:t>
            </a:fld>
            <a:endParaRPr lang="en-GB" altLang="en-US" dirty="0"/>
          </a:p>
        </p:txBody>
      </p:sp>
    </p:spTree>
    <p:extLst>
      <p:ext uri="{BB962C8B-B14F-4D97-AF65-F5344CB8AC3E}">
        <p14:creationId xmlns:p14="http://schemas.microsoft.com/office/powerpoint/2010/main" val="3873821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8955A-BC61-4F70-A9DD-BB6D9E2D7755}"/>
              </a:ext>
            </a:extLst>
          </p:cNvPr>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A5F30B3B-E49E-45F7-8833-8DC4A50E6A8E}"/>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a:extLst>
              <a:ext uri="{FF2B5EF4-FFF2-40B4-BE49-F238E27FC236}">
                <a16:creationId xmlns:a16="http://schemas.microsoft.com/office/drawing/2014/main" id="{5AB62A3C-4743-48FE-B97F-DA536E131337}"/>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a:extLst>
              <a:ext uri="{FF2B5EF4-FFF2-40B4-BE49-F238E27FC236}">
                <a16:creationId xmlns:a16="http://schemas.microsoft.com/office/drawing/2014/main" id="{E6B530BF-D41F-495B-8C03-10D49042C834}"/>
              </a:ext>
            </a:extLst>
          </p:cNvPr>
          <p:cNvSpPr>
            <a:spLocks noGrp="1" noChangeArrowheads="1"/>
          </p:cNvSpPr>
          <p:nvPr>
            <p:ph type="sldNum" sz="quarter" idx="12"/>
          </p:nvPr>
        </p:nvSpPr>
        <p:spPr>
          <a:ln/>
        </p:spPr>
        <p:txBody>
          <a:bodyPr/>
          <a:lstStyle>
            <a:lvl1pPr>
              <a:defRPr/>
            </a:lvl1pPr>
          </a:lstStyle>
          <a:p>
            <a:pPr>
              <a:defRPr/>
            </a:pPr>
            <a:fld id="{0C73416A-1084-44FF-8707-66B38F1EFEED}" type="slidenum">
              <a:rPr lang="en-GB" altLang="en-US"/>
              <a:pPr>
                <a:defRPr/>
              </a:pPr>
              <a:t>‹Nº›</a:t>
            </a:fld>
            <a:endParaRPr lang="en-GB" altLang="en-US" dirty="0"/>
          </a:p>
        </p:txBody>
      </p:sp>
    </p:spTree>
    <p:extLst>
      <p:ext uri="{BB962C8B-B14F-4D97-AF65-F5344CB8AC3E}">
        <p14:creationId xmlns:p14="http://schemas.microsoft.com/office/powerpoint/2010/main" val="1735696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95060E4-69DE-4B22-BE0A-1E0DF35D5265}"/>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a:extLst>
              <a:ext uri="{FF2B5EF4-FFF2-40B4-BE49-F238E27FC236}">
                <a16:creationId xmlns:a16="http://schemas.microsoft.com/office/drawing/2014/main" id="{981793C0-1D8B-4C86-99EA-843E7E4F469A}"/>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a:extLst>
              <a:ext uri="{FF2B5EF4-FFF2-40B4-BE49-F238E27FC236}">
                <a16:creationId xmlns:a16="http://schemas.microsoft.com/office/drawing/2014/main" id="{9DD61DD2-32B5-42DF-B382-021A7F79FFC1}"/>
              </a:ext>
            </a:extLst>
          </p:cNvPr>
          <p:cNvSpPr>
            <a:spLocks noGrp="1" noChangeArrowheads="1"/>
          </p:cNvSpPr>
          <p:nvPr>
            <p:ph type="sldNum" sz="quarter" idx="12"/>
          </p:nvPr>
        </p:nvSpPr>
        <p:spPr>
          <a:ln/>
        </p:spPr>
        <p:txBody>
          <a:bodyPr/>
          <a:lstStyle>
            <a:lvl1pPr>
              <a:defRPr/>
            </a:lvl1pPr>
          </a:lstStyle>
          <a:p>
            <a:pPr>
              <a:defRPr/>
            </a:pPr>
            <a:fld id="{0B453BBA-A67C-4A84-969B-74A85F3878DD}" type="slidenum">
              <a:rPr lang="en-GB" altLang="en-US"/>
              <a:pPr>
                <a:defRPr/>
              </a:pPr>
              <a:t>‹Nº›</a:t>
            </a:fld>
            <a:endParaRPr lang="en-GB" altLang="en-US" dirty="0"/>
          </a:p>
        </p:txBody>
      </p:sp>
    </p:spTree>
    <p:extLst>
      <p:ext uri="{BB962C8B-B14F-4D97-AF65-F5344CB8AC3E}">
        <p14:creationId xmlns:p14="http://schemas.microsoft.com/office/powerpoint/2010/main" val="3747320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5E85B-0D2D-47CF-BB35-403B046E5A05}"/>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E2958FC-B541-43DE-9E41-B3FFA2409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B097CA1-7D05-4244-826E-CD2385E5374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a:extLst>
              <a:ext uri="{FF2B5EF4-FFF2-40B4-BE49-F238E27FC236}">
                <a16:creationId xmlns:a16="http://schemas.microsoft.com/office/drawing/2014/main" id="{A31D6E25-32B1-4660-8564-AD008DE474CF}"/>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D01A658A-A07C-432A-A513-7608A227CE47}"/>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4141E688-7C24-42AD-B425-8B92230D18E4}"/>
              </a:ext>
            </a:extLst>
          </p:cNvPr>
          <p:cNvSpPr>
            <a:spLocks noGrp="1" noChangeArrowheads="1"/>
          </p:cNvSpPr>
          <p:nvPr>
            <p:ph type="sldNum" sz="quarter" idx="12"/>
          </p:nvPr>
        </p:nvSpPr>
        <p:spPr>
          <a:ln/>
        </p:spPr>
        <p:txBody>
          <a:bodyPr/>
          <a:lstStyle>
            <a:lvl1pPr>
              <a:defRPr/>
            </a:lvl1pPr>
          </a:lstStyle>
          <a:p>
            <a:pPr>
              <a:defRPr/>
            </a:pPr>
            <a:fld id="{57BEF738-462C-40F4-98C5-DE94908FE64D}" type="slidenum">
              <a:rPr lang="en-GB" altLang="en-US"/>
              <a:pPr>
                <a:defRPr/>
              </a:pPr>
              <a:t>‹Nº›</a:t>
            </a:fld>
            <a:endParaRPr lang="en-GB" altLang="en-US" dirty="0"/>
          </a:p>
        </p:txBody>
      </p:sp>
    </p:spTree>
    <p:extLst>
      <p:ext uri="{BB962C8B-B14F-4D97-AF65-F5344CB8AC3E}">
        <p14:creationId xmlns:p14="http://schemas.microsoft.com/office/powerpoint/2010/main" val="2951941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1D8F2-3663-44F9-93F9-4FEFBF9D0C41}"/>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F4A156E-8527-4470-93A2-EA4A02C9F8DF}"/>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dirty="0"/>
          </a:p>
        </p:txBody>
      </p:sp>
      <p:sp>
        <p:nvSpPr>
          <p:cNvPr id="4" name="Text Placeholder 3">
            <a:extLst>
              <a:ext uri="{FF2B5EF4-FFF2-40B4-BE49-F238E27FC236}">
                <a16:creationId xmlns:a16="http://schemas.microsoft.com/office/drawing/2014/main" id="{2197982E-797B-4091-9045-FE16D0C80D1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a:extLst>
              <a:ext uri="{FF2B5EF4-FFF2-40B4-BE49-F238E27FC236}">
                <a16:creationId xmlns:a16="http://schemas.microsoft.com/office/drawing/2014/main" id="{A04F681C-E057-4DF7-AC61-E405F46A2F5C}"/>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994B1C39-A44B-4B05-9A3C-70CFA7CEDAF3}"/>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344F6D2A-DF09-44F3-B321-E07AE85EB3DE}"/>
              </a:ext>
            </a:extLst>
          </p:cNvPr>
          <p:cNvSpPr>
            <a:spLocks noGrp="1" noChangeArrowheads="1"/>
          </p:cNvSpPr>
          <p:nvPr>
            <p:ph type="sldNum" sz="quarter" idx="12"/>
          </p:nvPr>
        </p:nvSpPr>
        <p:spPr>
          <a:ln/>
        </p:spPr>
        <p:txBody>
          <a:bodyPr/>
          <a:lstStyle>
            <a:lvl1pPr>
              <a:defRPr/>
            </a:lvl1pPr>
          </a:lstStyle>
          <a:p>
            <a:pPr>
              <a:defRPr/>
            </a:pPr>
            <a:fld id="{F76DB62E-712F-4937-A066-50E0036B8B65}" type="slidenum">
              <a:rPr lang="en-GB" altLang="en-US"/>
              <a:pPr>
                <a:defRPr/>
              </a:pPr>
              <a:t>‹Nº›</a:t>
            </a:fld>
            <a:endParaRPr lang="en-GB" altLang="en-US" dirty="0"/>
          </a:p>
        </p:txBody>
      </p:sp>
    </p:spTree>
    <p:extLst>
      <p:ext uri="{BB962C8B-B14F-4D97-AF65-F5344CB8AC3E}">
        <p14:creationId xmlns:p14="http://schemas.microsoft.com/office/powerpoint/2010/main" val="1409851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61D3BBF-082A-47C6-9465-BA5C7875780E}"/>
              </a:ext>
            </a:extLst>
          </p:cNvPr>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a:extLst>
              <a:ext uri="{FF2B5EF4-FFF2-40B4-BE49-F238E27FC236}">
                <a16:creationId xmlns:a16="http://schemas.microsoft.com/office/drawing/2014/main" id="{5AC27604-A50E-451E-B067-CEC04575E5D7}"/>
              </a:ext>
            </a:extLst>
          </p:cNvPr>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a:extLst>
              <a:ext uri="{FF2B5EF4-FFF2-40B4-BE49-F238E27FC236}">
                <a16:creationId xmlns:a16="http://schemas.microsoft.com/office/drawing/2014/main" id="{01CD2535-AAF4-4EE0-AFF5-5D766D694D06}"/>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panose="020B0604020202020204" pitchFamily="34" charset="0"/>
              </a:defRPr>
            </a:lvl1pPr>
          </a:lstStyle>
          <a:p>
            <a:pPr>
              <a:defRPr/>
            </a:pPr>
            <a:endParaRPr lang="en-GB" altLang="en-US"/>
          </a:p>
        </p:txBody>
      </p:sp>
      <p:sp>
        <p:nvSpPr>
          <p:cNvPr id="1029" name="Rectangle 5">
            <a:extLst>
              <a:ext uri="{FF2B5EF4-FFF2-40B4-BE49-F238E27FC236}">
                <a16:creationId xmlns:a16="http://schemas.microsoft.com/office/drawing/2014/main" id="{F954DF3D-FE49-4498-B72D-3B886495BFB8}"/>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panose="020B0604020202020204" pitchFamily="34" charset="0"/>
              </a:defRPr>
            </a:lvl1pPr>
          </a:lstStyle>
          <a:p>
            <a:pPr>
              <a:defRPr/>
            </a:pPr>
            <a:endParaRPr lang="en-GB" altLang="en-US"/>
          </a:p>
        </p:txBody>
      </p:sp>
      <p:sp>
        <p:nvSpPr>
          <p:cNvPr id="1030" name="Rectangle 6">
            <a:extLst>
              <a:ext uri="{FF2B5EF4-FFF2-40B4-BE49-F238E27FC236}">
                <a16:creationId xmlns:a16="http://schemas.microsoft.com/office/drawing/2014/main" id="{5B871A0E-CFAA-4A45-9DE9-DF61F5F85E05}"/>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panose="020B0604020202020204" pitchFamily="34" charset="0"/>
              </a:defRPr>
            </a:lvl1pPr>
          </a:lstStyle>
          <a:p>
            <a:pPr>
              <a:defRPr/>
            </a:pPr>
            <a:fld id="{E045B3DF-AB00-4AE5-9703-6B8D2CECDA4E}" type="slidenum">
              <a:rPr lang="en-GB" altLang="en-US"/>
              <a:pPr>
                <a:defRPr/>
              </a:pPr>
              <a:t>‹Nº›</a:t>
            </a:fld>
            <a:endParaRPr lang="en-GB" altLang="en-US" dirty="0"/>
          </a:p>
        </p:txBody>
      </p:sp>
      <p:sp>
        <p:nvSpPr>
          <p:cNvPr id="15" name="Rectangle 14">
            <a:extLst>
              <a:ext uri="{FF2B5EF4-FFF2-40B4-BE49-F238E27FC236}">
                <a16:creationId xmlns:a16="http://schemas.microsoft.com/office/drawing/2014/main" id="{519A68A9-10DB-4A40-A22B-39D908809A49}"/>
              </a:ext>
            </a:extLst>
          </p:cNvPr>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7" name="Rectangle 6">
            <a:extLst>
              <a:ext uri="{FF2B5EF4-FFF2-40B4-BE49-F238E27FC236}">
                <a16:creationId xmlns:a16="http://schemas.microsoft.com/office/drawing/2014/main" id="{7C19A1D4-539A-42D2-9766-A5AD067E0E02}"/>
              </a:ext>
            </a:extLst>
          </p:cNvPr>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pic>
        <p:nvPicPr>
          <p:cNvPr id="1033" name="Picture 17" descr="LOGO CE_Vertical_EN_NEG_quadri_HR">
            <a:extLst>
              <a:ext uri="{FF2B5EF4-FFF2-40B4-BE49-F238E27FC236}">
                <a16:creationId xmlns:a16="http://schemas.microsoft.com/office/drawing/2014/main" id="{5122C4EF-242D-4B01-90DF-C4A84D4D31B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7" descr="LOGO CE_Vertical_EN_NEG_quadri_HR">
            <a:extLst>
              <a:ext uri="{FF2B5EF4-FFF2-40B4-BE49-F238E27FC236}">
                <a16:creationId xmlns:a16="http://schemas.microsoft.com/office/drawing/2014/main" id="{D35947CA-EA14-49AC-B3E7-7A112703E78F}"/>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804" r:id="rId1"/>
    <p:sldLayoutId id="2147484805" r:id="rId2"/>
    <p:sldLayoutId id="2147484775" r:id="rId3"/>
    <p:sldLayoutId id="2147484776" r:id="rId4"/>
    <p:sldLayoutId id="2147484777" r:id="rId5"/>
    <p:sldLayoutId id="2147484778" r:id="rId6"/>
    <p:sldLayoutId id="2147484779" r:id="rId7"/>
    <p:sldLayoutId id="2147484780" r:id="rId8"/>
    <p:sldLayoutId id="2147484781" r:id="rId9"/>
    <p:sldLayoutId id="2147484782" r:id="rId10"/>
    <p:sldLayoutId id="2147484783" r:id="rId11"/>
  </p:sldLayoutIdLst>
  <p:txStyles>
    <p:titleStyle>
      <a:lvl1pPr marL="358775" algn="l" rtl="0" eaLnBrk="0" fontAlgn="base" hangingPunct="0">
        <a:spcBef>
          <a:spcPct val="0"/>
        </a:spcBef>
        <a:spcAft>
          <a:spcPct val="0"/>
        </a:spcAft>
        <a:defRPr sz="3000" b="1" kern="1200">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anose="020B0604030504040204" pitchFamily="34" charset="0"/>
        </a:defRPr>
      </a:lvl2pPr>
      <a:lvl3pPr marL="358775" algn="l" rtl="0" eaLnBrk="0" fontAlgn="base" hangingPunct="0">
        <a:spcBef>
          <a:spcPct val="0"/>
        </a:spcBef>
        <a:spcAft>
          <a:spcPct val="0"/>
        </a:spcAft>
        <a:defRPr sz="3000" b="1">
          <a:solidFill>
            <a:srgbClr val="0F5494"/>
          </a:solidFill>
          <a:latin typeface="Verdana" panose="020B0604030504040204" pitchFamily="34" charset="0"/>
        </a:defRPr>
      </a:lvl3pPr>
      <a:lvl4pPr marL="358775" algn="l" rtl="0" eaLnBrk="0" fontAlgn="base" hangingPunct="0">
        <a:spcBef>
          <a:spcPct val="0"/>
        </a:spcBef>
        <a:spcAft>
          <a:spcPct val="0"/>
        </a:spcAft>
        <a:defRPr sz="3000" b="1">
          <a:solidFill>
            <a:srgbClr val="0F5494"/>
          </a:solidFill>
          <a:latin typeface="Verdana" panose="020B0604030504040204" pitchFamily="34" charset="0"/>
        </a:defRPr>
      </a:lvl4pPr>
      <a:lvl5pPr marL="358775" algn="l" rtl="0" eaLnBrk="0" fontAlgn="base" hangingPunct="0">
        <a:spcBef>
          <a:spcPct val="0"/>
        </a:spcBef>
        <a:spcAft>
          <a:spcPct val="0"/>
        </a:spcAft>
        <a:defRPr sz="3000" b="1">
          <a:solidFill>
            <a:srgbClr val="0F5494"/>
          </a:solidFill>
          <a:latin typeface="Verdana" panose="020B0604030504040204" pitchFamily="34" charset="0"/>
        </a:defRPr>
      </a:lvl5pPr>
      <a:lvl6pPr marL="815975" algn="l" rtl="0" eaLnBrk="1" fontAlgn="base" hangingPunct="1">
        <a:spcBef>
          <a:spcPct val="0"/>
        </a:spcBef>
        <a:spcAft>
          <a:spcPct val="0"/>
        </a:spcAft>
        <a:defRPr sz="3000" b="1">
          <a:solidFill>
            <a:srgbClr val="0F5494"/>
          </a:solidFill>
          <a:latin typeface="Verdana" panose="020B0604030504040204" pitchFamily="34" charset="0"/>
        </a:defRPr>
      </a:lvl6pPr>
      <a:lvl7pPr marL="1273175" algn="l" rtl="0" eaLnBrk="1" fontAlgn="base" hangingPunct="1">
        <a:spcBef>
          <a:spcPct val="0"/>
        </a:spcBef>
        <a:spcAft>
          <a:spcPct val="0"/>
        </a:spcAft>
        <a:defRPr sz="3000" b="1">
          <a:solidFill>
            <a:srgbClr val="0F5494"/>
          </a:solidFill>
          <a:latin typeface="Verdana" panose="020B0604030504040204" pitchFamily="34" charset="0"/>
        </a:defRPr>
      </a:lvl7pPr>
      <a:lvl8pPr marL="1730375" algn="l" rtl="0" eaLnBrk="1" fontAlgn="base" hangingPunct="1">
        <a:spcBef>
          <a:spcPct val="0"/>
        </a:spcBef>
        <a:spcAft>
          <a:spcPct val="0"/>
        </a:spcAft>
        <a:defRPr sz="3000" b="1">
          <a:solidFill>
            <a:srgbClr val="0F5494"/>
          </a:solidFill>
          <a:latin typeface="Verdana" panose="020B0604030504040204" pitchFamily="34" charset="0"/>
        </a:defRPr>
      </a:lvl8pPr>
      <a:lvl9pPr marL="2187575" algn="l" rtl="0" eaLnBrk="1" fontAlgn="base" hangingPunct="1">
        <a:spcBef>
          <a:spcPct val="0"/>
        </a:spcBef>
        <a:spcAft>
          <a:spcPct val="0"/>
        </a:spcAft>
        <a:defRPr sz="3000" b="1">
          <a:solidFill>
            <a:srgbClr val="0F5494"/>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bg1"/>
        </a:buClr>
        <a:buChar char="•"/>
        <a:defRPr sz="2400" i="1" kern="1200">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kern="1200">
          <a:solidFill>
            <a:srgbClr val="0F5494"/>
          </a:solidFill>
          <a:latin typeface="+mn-lt"/>
          <a:ea typeface="+mn-ea"/>
          <a:cs typeface="+mn-cs"/>
        </a:defRPr>
      </a:lvl2pPr>
      <a:lvl3pPr marL="1143000" indent="-228600" algn="l" rtl="0" eaLnBrk="0" fontAlgn="base" hangingPunct="0">
        <a:spcBef>
          <a:spcPct val="20000"/>
        </a:spcBef>
        <a:spcAft>
          <a:spcPct val="0"/>
        </a:spcAft>
        <a:defRPr sz="1400" kern="1200">
          <a:solidFill>
            <a:srgbClr val="0F5494"/>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https://www.youtube.com/watch?v=uMUrDn-jKLQ&amp;list=PL0NKSZy4-2Da-YBHX2mST6KgLhWxXqWGW&amp;index=3"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a:extLst>
              <a:ext uri="{FF2B5EF4-FFF2-40B4-BE49-F238E27FC236}">
                <a16:creationId xmlns:a16="http://schemas.microsoft.com/office/drawing/2014/main" id="{3AE7A3B0-4FFF-4CC2-88D1-B0418A0597DA}"/>
              </a:ext>
            </a:extLst>
          </p:cNvPr>
          <p:cNvSpPr>
            <a:spLocks noGrp="1" noChangeArrowheads="1"/>
          </p:cNvSpPr>
          <p:nvPr>
            <p:ph type="ctrTitle"/>
          </p:nvPr>
        </p:nvSpPr>
        <p:spPr>
          <a:xfrm>
            <a:off x="1403350" y="2060574"/>
            <a:ext cx="7561263" cy="3024609"/>
          </a:xfrm>
        </p:spPr>
        <p:txBody>
          <a:bodyPr/>
          <a:lstStyle/>
          <a:p>
            <a:pPr marL="0" lvl="1"/>
            <a:r>
              <a:rPr lang="en-US" altLang="en-US" sz="2800" kern="1200" dirty="0">
                <a:solidFill>
                  <a:srgbClr val="FFD624"/>
                </a:solidFill>
                <a:latin typeface="+mj-lt"/>
                <a:ea typeface="+mj-ea"/>
                <a:cs typeface="+mj-cs"/>
              </a:rPr>
              <a:t>The context for Working Better Together</a:t>
            </a:r>
            <a:br>
              <a:rPr lang="en-US" altLang="en-US" sz="2800" kern="1200" dirty="0">
                <a:solidFill>
                  <a:srgbClr val="FFD624"/>
                </a:solidFill>
                <a:latin typeface="+mj-lt"/>
                <a:ea typeface="+mj-ea"/>
                <a:cs typeface="+mj-cs"/>
              </a:rPr>
            </a:br>
            <a:r>
              <a:rPr lang="en-US" altLang="en-US" sz="2400" kern="1200" dirty="0">
                <a:solidFill>
                  <a:srgbClr val="FFD624"/>
                </a:solidFill>
                <a:latin typeface="+mj-lt"/>
                <a:ea typeface="+mj-ea"/>
                <a:cs typeface="+mj-cs"/>
              </a:rPr>
              <a:t>Building on what we know</a:t>
            </a:r>
            <a:br>
              <a:rPr lang="en-US" altLang="en-US" sz="2800" kern="1200" dirty="0">
                <a:solidFill>
                  <a:srgbClr val="FFD624"/>
                </a:solidFill>
                <a:latin typeface="+mj-lt"/>
                <a:ea typeface="+mj-ea"/>
                <a:cs typeface="+mj-cs"/>
              </a:rPr>
            </a:br>
            <a:br>
              <a:rPr lang="en-US" altLang="en-US" sz="2800" kern="1200" dirty="0">
                <a:solidFill>
                  <a:srgbClr val="FFD624"/>
                </a:solidFill>
                <a:latin typeface="+mj-lt"/>
                <a:ea typeface="+mj-ea"/>
                <a:cs typeface="+mj-cs"/>
              </a:rPr>
            </a:br>
            <a:br>
              <a:rPr lang="en-US" altLang="en-US" sz="2800" kern="1200" dirty="0">
                <a:solidFill>
                  <a:srgbClr val="FFD624"/>
                </a:solidFill>
                <a:latin typeface="+mj-lt"/>
                <a:ea typeface="+mj-ea"/>
                <a:cs typeface="+mj-cs"/>
              </a:rPr>
            </a:br>
            <a:r>
              <a:rPr lang="en-GB" sz="2000" kern="1200" dirty="0">
                <a:solidFill>
                  <a:srgbClr val="FFD624"/>
                </a:solidFill>
                <a:latin typeface="+mj-lt"/>
                <a:ea typeface="+mj-ea"/>
                <a:cs typeface="+mj-cs"/>
              </a:rPr>
              <a:t>Training on </a:t>
            </a:r>
            <a:r>
              <a:rPr lang="fr-BE" altLang="en-US" sz="2000" kern="1200" dirty="0">
                <a:solidFill>
                  <a:srgbClr val="FFD624"/>
                </a:solidFill>
                <a:latin typeface="+mj-lt"/>
                <a:ea typeface="+mj-ea"/>
                <a:cs typeface="+mj-cs"/>
              </a:rPr>
              <a:t>Joint Programming</a:t>
            </a:r>
            <a:endParaRPr lang="en-US" altLang="en-US" sz="2000" kern="1200" dirty="0">
              <a:solidFill>
                <a:srgbClr val="FFD624"/>
              </a:solidFill>
              <a:latin typeface="+mj-lt"/>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84775290-0638-4986-8BF4-317E5943EF26}"/>
              </a:ext>
            </a:extLst>
          </p:cNvPr>
          <p:cNvSpPr>
            <a:spLocks noGrp="1" noChangeArrowheads="1"/>
          </p:cNvSpPr>
          <p:nvPr>
            <p:ph type="title"/>
          </p:nvPr>
        </p:nvSpPr>
        <p:spPr>
          <a:xfrm>
            <a:off x="179512" y="1412776"/>
            <a:ext cx="5394412" cy="936625"/>
          </a:xfrm>
        </p:spPr>
        <p:txBody>
          <a:bodyPr/>
          <a:lstStyle/>
          <a:p>
            <a:pPr marL="92075" eaLnBrk="1" hangingPunct="1"/>
            <a:r>
              <a:rPr lang="en-GB" sz="2800" dirty="0"/>
              <a:t>Country perspectives (1)</a:t>
            </a:r>
            <a:endParaRPr lang="en-GB" altLang="en-US" sz="2800" dirty="0">
              <a:solidFill>
                <a:srgbClr val="FF0000"/>
              </a:solidFill>
            </a:endParaRPr>
          </a:p>
        </p:txBody>
      </p:sp>
      <p:pic>
        <p:nvPicPr>
          <p:cNvPr id="2" name="Picture 1">
            <a:extLst>
              <a:ext uri="{FF2B5EF4-FFF2-40B4-BE49-F238E27FC236}">
                <a16:creationId xmlns:a16="http://schemas.microsoft.com/office/drawing/2014/main" id="{C94069C7-D586-450D-8194-0B9D5E5C17A0}"/>
              </a:ext>
            </a:extLst>
          </p:cNvPr>
          <p:cNvPicPr>
            <a:picLocks noChangeAspect="1"/>
          </p:cNvPicPr>
          <p:nvPr/>
        </p:nvPicPr>
        <p:blipFill rotWithShape="1">
          <a:blip r:embed="rId3"/>
          <a:srcRect l="16926" t="26204" r="48424" b="26204"/>
          <a:stretch/>
        </p:blipFill>
        <p:spPr>
          <a:xfrm>
            <a:off x="5985009" y="981075"/>
            <a:ext cx="3168352" cy="2447925"/>
          </a:xfrm>
          <a:prstGeom prst="rect">
            <a:avLst/>
          </a:prstGeom>
        </p:spPr>
      </p:pic>
      <p:pic>
        <p:nvPicPr>
          <p:cNvPr id="3" name="Picture 2">
            <a:hlinkClick r:id="rId4"/>
            <a:extLst>
              <a:ext uri="{FF2B5EF4-FFF2-40B4-BE49-F238E27FC236}">
                <a16:creationId xmlns:a16="http://schemas.microsoft.com/office/drawing/2014/main" id="{F8EA3077-8901-4222-BF1C-E980B45A0B23}"/>
              </a:ext>
            </a:extLst>
          </p:cNvPr>
          <p:cNvPicPr>
            <a:picLocks noChangeAspect="1"/>
          </p:cNvPicPr>
          <p:nvPr/>
        </p:nvPicPr>
        <p:blipFill rotWithShape="1">
          <a:blip r:embed="rId5"/>
          <a:srcRect l="11413" t="26200" r="48425" b="57000"/>
          <a:stretch/>
        </p:blipFill>
        <p:spPr>
          <a:xfrm>
            <a:off x="1052609" y="3680508"/>
            <a:ext cx="7038782" cy="1656184"/>
          </a:xfrm>
          <a:prstGeom prst="rect">
            <a:avLst/>
          </a:prstGeom>
          <a:ln>
            <a:solidFill>
              <a:schemeClr val="accent1"/>
            </a:solidFill>
          </a:ln>
        </p:spPr>
      </p:pic>
    </p:spTree>
    <p:extLst>
      <p:ext uri="{BB962C8B-B14F-4D97-AF65-F5344CB8AC3E}">
        <p14:creationId xmlns:p14="http://schemas.microsoft.com/office/powerpoint/2010/main" val="1207977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A1ECF-C9CF-4848-8FF0-B680E2FABC21}"/>
              </a:ext>
            </a:extLst>
          </p:cNvPr>
          <p:cNvSpPr>
            <a:spLocks noGrp="1"/>
          </p:cNvSpPr>
          <p:nvPr>
            <p:ph type="title"/>
          </p:nvPr>
        </p:nvSpPr>
        <p:spPr>
          <a:xfrm>
            <a:off x="395288" y="1284083"/>
            <a:ext cx="8229600" cy="632750"/>
          </a:xfrm>
        </p:spPr>
        <p:txBody>
          <a:bodyPr/>
          <a:lstStyle/>
          <a:p>
            <a:pPr algn="ctr"/>
            <a:r>
              <a:rPr lang="en-GB" dirty="0"/>
              <a:t>Does size matter?</a:t>
            </a:r>
          </a:p>
        </p:txBody>
      </p:sp>
      <p:sp>
        <p:nvSpPr>
          <p:cNvPr id="5" name="TextBox 4">
            <a:extLst>
              <a:ext uri="{FF2B5EF4-FFF2-40B4-BE49-F238E27FC236}">
                <a16:creationId xmlns:a16="http://schemas.microsoft.com/office/drawing/2014/main" id="{55193A8C-F71B-40D0-899D-E641157171C0}"/>
              </a:ext>
            </a:extLst>
          </p:cNvPr>
          <p:cNvSpPr txBox="1"/>
          <p:nvPr/>
        </p:nvSpPr>
        <p:spPr>
          <a:xfrm>
            <a:off x="412071" y="2665455"/>
            <a:ext cx="1546401" cy="3323987"/>
          </a:xfrm>
          <a:prstGeom prst="rect">
            <a:avLst/>
          </a:prstGeom>
          <a:noFill/>
        </p:spPr>
        <p:txBody>
          <a:bodyPr wrap="square" rtlCol="0">
            <a:spAutoFit/>
          </a:bodyPr>
          <a:lstStyle/>
          <a:p>
            <a:pPr algn="ctr"/>
            <a:r>
              <a:rPr lang="en-GB" sz="1400" b="1" dirty="0">
                <a:solidFill>
                  <a:srgbClr val="00B050"/>
                </a:solidFill>
              </a:rPr>
              <a:t>Congo (Brazzaville)</a:t>
            </a:r>
          </a:p>
          <a:p>
            <a:pPr algn="ctr"/>
            <a:endParaRPr lang="en-GB" sz="1400" b="1" dirty="0">
              <a:solidFill>
                <a:srgbClr val="00B050"/>
              </a:solidFill>
            </a:endParaRPr>
          </a:p>
          <a:p>
            <a:pPr algn="ctr"/>
            <a:r>
              <a:rPr lang="en-GB" sz="1400" dirty="0">
                <a:solidFill>
                  <a:srgbClr val="00B050"/>
                </a:solidFill>
              </a:rPr>
              <a:t>8 EU/MS partners (out of 13 donors)</a:t>
            </a:r>
          </a:p>
          <a:p>
            <a:pPr algn="ctr"/>
            <a:endParaRPr lang="en-GB" sz="1400" dirty="0">
              <a:solidFill>
                <a:srgbClr val="00B050"/>
              </a:solidFill>
            </a:endParaRPr>
          </a:p>
          <a:p>
            <a:pPr algn="ctr"/>
            <a:r>
              <a:rPr lang="en-GB" sz="1400" dirty="0">
                <a:solidFill>
                  <a:srgbClr val="00B050"/>
                </a:solidFill>
              </a:rPr>
              <a:t>EU/MS = 52% of total ODA</a:t>
            </a:r>
          </a:p>
          <a:p>
            <a:pPr algn="ctr"/>
            <a:endParaRPr lang="en-GB" sz="1400" dirty="0">
              <a:solidFill>
                <a:srgbClr val="00B050"/>
              </a:solidFill>
            </a:endParaRPr>
          </a:p>
          <a:p>
            <a:pPr algn="ctr"/>
            <a:r>
              <a:rPr lang="en-GB" sz="1400" dirty="0">
                <a:solidFill>
                  <a:srgbClr val="00B050"/>
                </a:solidFill>
              </a:rPr>
              <a:t>EU Combined = EUR 53 million</a:t>
            </a:r>
          </a:p>
          <a:p>
            <a:pPr algn="ctr"/>
            <a:endParaRPr lang="en-GB" sz="1400" dirty="0"/>
          </a:p>
          <a:p>
            <a:pPr algn="ctr"/>
            <a:endParaRPr lang="en-GB" sz="1400" dirty="0"/>
          </a:p>
        </p:txBody>
      </p:sp>
      <p:pic>
        <p:nvPicPr>
          <p:cNvPr id="3" name="Picture 2"/>
          <p:cNvPicPr>
            <a:picLocks noChangeAspect="1"/>
          </p:cNvPicPr>
          <p:nvPr/>
        </p:nvPicPr>
        <p:blipFill>
          <a:blip r:embed="rId3"/>
          <a:stretch>
            <a:fillRect/>
          </a:stretch>
        </p:blipFill>
        <p:spPr>
          <a:xfrm>
            <a:off x="2241016" y="2204864"/>
            <a:ext cx="6651464" cy="4245170"/>
          </a:xfrm>
          <a:prstGeom prst="rect">
            <a:avLst/>
          </a:prstGeom>
        </p:spPr>
      </p:pic>
    </p:spTree>
    <p:extLst>
      <p:ext uri="{BB962C8B-B14F-4D97-AF65-F5344CB8AC3E}">
        <p14:creationId xmlns:p14="http://schemas.microsoft.com/office/powerpoint/2010/main" val="17016937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A1ECF-C9CF-4848-8FF0-B680E2FABC21}"/>
              </a:ext>
            </a:extLst>
          </p:cNvPr>
          <p:cNvSpPr>
            <a:spLocks noGrp="1"/>
          </p:cNvSpPr>
          <p:nvPr>
            <p:ph type="title"/>
          </p:nvPr>
        </p:nvSpPr>
        <p:spPr>
          <a:xfrm>
            <a:off x="395288" y="1284083"/>
            <a:ext cx="8229600" cy="632750"/>
          </a:xfrm>
        </p:spPr>
        <p:txBody>
          <a:bodyPr/>
          <a:lstStyle/>
          <a:p>
            <a:pPr algn="ctr"/>
            <a:r>
              <a:rPr lang="en-GB" dirty="0"/>
              <a:t>Does size matter?</a:t>
            </a:r>
          </a:p>
        </p:txBody>
      </p:sp>
      <p:sp>
        <p:nvSpPr>
          <p:cNvPr id="5" name="TextBox 4">
            <a:extLst>
              <a:ext uri="{FF2B5EF4-FFF2-40B4-BE49-F238E27FC236}">
                <a16:creationId xmlns:a16="http://schemas.microsoft.com/office/drawing/2014/main" id="{55193A8C-F71B-40D0-899D-E641157171C0}"/>
              </a:ext>
            </a:extLst>
          </p:cNvPr>
          <p:cNvSpPr txBox="1"/>
          <p:nvPr/>
        </p:nvSpPr>
        <p:spPr>
          <a:xfrm>
            <a:off x="2001465" y="2094705"/>
            <a:ext cx="5472608" cy="338554"/>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600" b="1" i="0" u="none" strike="noStrike" kern="1200" cap="none" spc="0" normalizeH="0" baseline="0" noProof="0" dirty="0">
                <a:ln>
                  <a:noFill/>
                </a:ln>
                <a:solidFill>
                  <a:srgbClr val="008000"/>
                </a:solidFill>
                <a:effectLst/>
                <a:uLnTx/>
                <a:uFillTx/>
                <a:latin typeface="Verdana" panose="020B0604030504040204" pitchFamily="34" charset="0"/>
                <a:ea typeface="+mn-ea"/>
                <a:cs typeface="+mn-cs"/>
              </a:rPr>
              <a:t>Congo (Brazzaville) 2,8</a:t>
            </a:r>
            <a:r>
              <a:rPr kumimoji="0" lang="en-GB" sz="1600" b="1" i="0" u="none" strike="noStrike" kern="1200" cap="none" spc="0" normalizeH="0" noProof="0" dirty="0">
                <a:ln>
                  <a:noFill/>
                </a:ln>
                <a:solidFill>
                  <a:srgbClr val="008000"/>
                </a:solidFill>
                <a:effectLst/>
                <a:uLnTx/>
                <a:uFillTx/>
                <a:latin typeface="Verdana" panose="020B0604030504040204" pitchFamily="34" charset="0"/>
                <a:ea typeface="+mn-ea"/>
                <a:cs typeface="+mn-cs"/>
              </a:rPr>
              <a:t> % of revenue</a:t>
            </a:r>
            <a:endParaRPr kumimoji="0" lang="en-GB" sz="1600" b="1" i="0" u="none" strike="noStrike" kern="1200" cap="none" spc="0" normalizeH="0" baseline="0" noProof="0" dirty="0">
              <a:ln>
                <a:noFill/>
              </a:ln>
              <a:solidFill>
                <a:srgbClr val="008000"/>
              </a:solidFill>
              <a:effectLst/>
              <a:uLnTx/>
              <a:uFillTx/>
              <a:latin typeface="Verdana" panose="020B0604030504040204" pitchFamily="34" charset="0"/>
              <a:ea typeface="+mn-ea"/>
              <a:cs typeface="+mn-cs"/>
            </a:endParaRPr>
          </a:p>
        </p:txBody>
      </p:sp>
      <p:pic>
        <p:nvPicPr>
          <p:cNvPr id="3" name="Content Placeholder 2"/>
          <p:cNvPicPr>
            <a:picLocks noGrp="1" noChangeAspect="1"/>
          </p:cNvPicPr>
          <p:nvPr>
            <p:ph idx="1"/>
          </p:nvPr>
        </p:nvPicPr>
        <p:blipFill>
          <a:blip r:embed="rId3"/>
          <a:stretch>
            <a:fillRect/>
          </a:stretch>
        </p:blipFill>
        <p:spPr>
          <a:xfrm>
            <a:off x="336458" y="2611131"/>
            <a:ext cx="8288430" cy="3482165"/>
          </a:xfrm>
          <a:prstGeom prst="rect">
            <a:avLst/>
          </a:prstGeom>
        </p:spPr>
      </p:pic>
    </p:spTree>
    <p:extLst>
      <p:ext uri="{BB962C8B-B14F-4D97-AF65-F5344CB8AC3E}">
        <p14:creationId xmlns:p14="http://schemas.microsoft.com/office/powerpoint/2010/main" val="30192914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A1ECF-C9CF-4848-8FF0-B680E2FABC21}"/>
              </a:ext>
            </a:extLst>
          </p:cNvPr>
          <p:cNvSpPr>
            <a:spLocks noGrp="1"/>
          </p:cNvSpPr>
          <p:nvPr>
            <p:ph type="title"/>
          </p:nvPr>
        </p:nvSpPr>
        <p:spPr>
          <a:xfrm>
            <a:off x="395288" y="1284083"/>
            <a:ext cx="8229600" cy="632750"/>
          </a:xfrm>
        </p:spPr>
        <p:txBody>
          <a:bodyPr/>
          <a:lstStyle/>
          <a:p>
            <a:pPr algn="ctr"/>
            <a:r>
              <a:rPr lang="en-GB" dirty="0"/>
              <a:t>Does size matter?</a:t>
            </a:r>
          </a:p>
        </p:txBody>
      </p:sp>
      <p:sp>
        <p:nvSpPr>
          <p:cNvPr id="5" name="TextBox 4">
            <a:extLst>
              <a:ext uri="{FF2B5EF4-FFF2-40B4-BE49-F238E27FC236}">
                <a16:creationId xmlns:a16="http://schemas.microsoft.com/office/drawing/2014/main" id="{55193A8C-F71B-40D0-899D-E641157171C0}"/>
              </a:ext>
            </a:extLst>
          </p:cNvPr>
          <p:cNvSpPr txBox="1"/>
          <p:nvPr/>
        </p:nvSpPr>
        <p:spPr>
          <a:xfrm>
            <a:off x="107504" y="2492896"/>
            <a:ext cx="1546401" cy="3108543"/>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1400" b="1" dirty="0">
                <a:solidFill>
                  <a:srgbClr val="00B050"/>
                </a:solidFill>
              </a:rPr>
              <a:t>Malawi</a:t>
            </a:r>
            <a:endParaRPr kumimoji="0" lang="en-GB" sz="1400" b="1" i="0" u="none" strike="noStrike" kern="1200" cap="none" spc="0" normalizeH="0" baseline="0" noProof="0" dirty="0">
              <a:ln>
                <a:noFill/>
              </a:ln>
              <a:solidFill>
                <a:srgbClr val="00B050"/>
              </a:solidFill>
              <a:effectLst/>
              <a:uLnTx/>
              <a:uFillTx/>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400" b="0" i="0" u="none" strike="noStrike" kern="1200" cap="none" spc="0" normalizeH="0" baseline="0" noProof="0" dirty="0">
              <a:ln>
                <a:noFill/>
              </a:ln>
              <a:solidFill>
                <a:srgbClr val="00B050"/>
              </a:solidFill>
              <a:effectLst/>
              <a:uLnTx/>
              <a:uFillTx/>
              <a:latin typeface="Verdana" panose="020B0604030504040204"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lang="en-GB" sz="1400" dirty="0">
                <a:solidFill>
                  <a:srgbClr val="00B050"/>
                </a:solidFill>
              </a:rPr>
              <a:t>6</a:t>
            </a:r>
            <a:r>
              <a:rPr kumimoji="0" lang="en-GB" sz="1400" b="0" i="0" u="none" strike="noStrike" kern="1200" cap="none" spc="0" normalizeH="0" baseline="0" noProof="0" dirty="0">
                <a:ln>
                  <a:noFill/>
                </a:ln>
                <a:solidFill>
                  <a:srgbClr val="00B050"/>
                </a:solidFill>
                <a:effectLst/>
                <a:uLnTx/>
                <a:uFillTx/>
                <a:latin typeface="Verdana" panose="020B0604030504040204" pitchFamily="34" charset="0"/>
                <a:ea typeface="+mn-ea"/>
                <a:cs typeface="+mn-cs"/>
              </a:rPr>
              <a:t> EU/MS partner</a:t>
            </a:r>
            <a:r>
              <a:rPr kumimoji="0" lang="en-GB" sz="1400" b="0" i="0" u="none" strike="noStrike" kern="1200" cap="none" spc="0" normalizeH="0" noProof="0" dirty="0">
                <a:ln>
                  <a:noFill/>
                </a:ln>
                <a:solidFill>
                  <a:srgbClr val="00B050"/>
                </a:solidFill>
                <a:effectLst/>
                <a:uLnTx/>
                <a:uFillTx/>
                <a:latin typeface="Verdana" panose="020B0604030504040204" pitchFamily="34" charset="0"/>
                <a:ea typeface="+mn-ea"/>
                <a:cs typeface="+mn-cs"/>
              </a:rPr>
              <a:t> </a:t>
            </a:r>
            <a:r>
              <a:rPr kumimoji="0" lang="en-GB" sz="1400" b="0" i="0" u="none" strike="noStrike" kern="1200" cap="none" spc="0" normalizeH="0" baseline="0" noProof="0" dirty="0">
                <a:ln>
                  <a:noFill/>
                </a:ln>
                <a:solidFill>
                  <a:srgbClr val="00B050"/>
                </a:solidFill>
                <a:effectLst/>
                <a:uLnTx/>
                <a:uFillTx/>
                <a:latin typeface="Verdana" panose="020B0604030504040204" pitchFamily="34" charset="0"/>
                <a:ea typeface="+mn-ea"/>
                <a:cs typeface="+mn-cs"/>
              </a:rPr>
              <a:t>(out of 24 donors)</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400" b="0" i="0" u="none" strike="noStrike" kern="1200" cap="none" spc="0" normalizeH="0" baseline="0" noProof="0" dirty="0">
              <a:ln>
                <a:noFill/>
              </a:ln>
              <a:solidFill>
                <a:srgbClr val="00B050"/>
              </a:solidFill>
              <a:effectLst/>
              <a:uLnTx/>
              <a:uFillTx/>
              <a:latin typeface="Verdana" panose="020B0604030504040204"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00B050"/>
                </a:solidFill>
                <a:effectLst/>
                <a:uLnTx/>
                <a:uFillTx/>
                <a:latin typeface="Verdana" panose="020B0604030504040204" pitchFamily="34" charset="0"/>
                <a:ea typeface="+mn-ea"/>
                <a:cs typeface="+mn-cs"/>
              </a:rPr>
              <a:t>EU/MS = </a:t>
            </a:r>
            <a:r>
              <a:rPr lang="en-GB" sz="1400" dirty="0">
                <a:solidFill>
                  <a:srgbClr val="00B050"/>
                </a:solidFill>
              </a:rPr>
              <a:t>24</a:t>
            </a:r>
            <a:r>
              <a:rPr kumimoji="0" lang="en-GB" sz="1400" b="0" i="0" u="none" strike="noStrike" kern="1200" cap="none" spc="0" normalizeH="0" baseline="0" noProof="0" dirty="0">
                <a:ln>
                  <a:noFill/>
                </a:ln>
                <a:solidFill>
                  <a:srgbClr val="00B050"/>
                </a:solidFill>
                <a:effectLst/>
                <a:uLnTx/>
                <a:uFillTx/>
                <a:latin typeface="Verdana" panose="020B0604030504040204" pitchFamily="34" charset="0"/>
                <a:ea typeface="+mn-ea"/>
                <a:cs typeface="+mn-cs"/>
              </a:rPr>
              <a:t>% of total ODA</a:t>
            </a:r>
          </a:p>
          <a:p>
            <a:pPr marL="0" marR="0" lvl="0" indent="0" algn="ctr" defTabSz="914400" rtl="0" eaLnBrk="0" fontAlgn="base" latinLnBrk="0" hangingPunct="0">
              <a:lnSpc>
                <a:spcPct val="100000"/>
              </a:lnSpc>
              <a:spcBef>
                <a:spcPct val="0"/>
              </a:spcBef>
              <a:spcAft>
                <a:spcPct val="0"/>
              </a:spcAft>
              <a:buClrTx/>
              <a:buSzTx/>
              <a:buFontTx/>
              <a:buNone/>
              <a:tabLst/>
              <a:defRPr/>
            </a:pPr>
            <a:endParaRPr lang="en-GB" sz="1400" dirty="0">
              <a:solidFill>
                <a:srgbClr val="00B050"/>
              </a:solidFill>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00B050"/>
                </a:solidFill>
                <a:effectLst/>
                <a:uLnTx/>
                <a:uFillTx/>
                <a:latin typeface="Verdana" panose="020B0604030504040204" pitchFamily="34" charset="0"/>
                <a:ea typeface="+mn-ea"/>
                <a:cs typeface="+mn-cs"/>
              </a:rPr>
              <a:t>EU</a:t>
            </a:r>
            <a:r>
              <a:rPr kumimoji="0" lang="en-GB" sz="1400" b="0" i="0" u="none" strike="noStrike" kern="1200" cap="none" spc="0" normalizeH="0" noProof="0" dirty="0">
                <a:ln>
                  <a:noFill/>
                </a:ln>
                <a:solidFill>
                  <a:srgbClr val="00B050"/>
                </a:solidFill>
                <a:effectLst/>
                <a:uLnTx/>
                <a:uFillTx/>
                <a:latin typeface="Verdana" panose="020B0604030504040204" pitchFamily="34" charset="0"/>
                <a:ea typeface="+mn-ea"/>
                <a:cs typeface="+mn-cs"/>
              </a:rPr>
              <a:t> combined = EUR 261 million</a:t>
            </a:r>
            <a:endParaRPr kumimoji="0" lang="en-GB" sz="1400" b="0" i="0" u="none" strike="noStrike" kern="1200" cap="none" spc="0" normalizeH="0" baseline="0" noProof="0" dirty="0">
              <a:ln>
                <a:noFill/>
              </a:ln>
              <a:solidFill>
                <a:srgbClr val="00B050"/>
              </a:solidFill>
              <a:effectLst/>
              <a:uLnTx/>
              <a:uFillTx/>
              <a:latin typeface="Verdana" panose="020B0604030504040204"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lang="en-GB" sz="1400" dirty="0">
              <a:solidFill>
                <a:srgbClr val="FFC000"/>
              </a:solidFill>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400" b="0" i="0" u="none" strike="noStrike" kern="1200" cap="none" spc="0" normalizeH="0" baseline="0" noProof="0" dirty="0">
              <a:ln>
                <a:noFill/>
              </a:ln>
              <a:solidFill>
                <a:srgbClr val="FFC000"/>
              </a:solidFill>
              <a:effectLst/>
              <a:uLnTx/>
              <a:uFillTx/>
              <a:latin typeface="Verdana" panose="020B0604030504040204" pitchFamily="34" charset="0"/>
              <a:ea typeface="+mn-ea"/>
              <a:cs typeface="+mn-cs"/>
            </a:endParaRPr>
          </a:p>
        </p:txBody>
      </p:sp>
      <p:pic>
        <p:nvPicPr>
          <p:cNvPr id="4" name="Picture 3"/>
          <p:cNvPicPr>
            <a:picLocks noChangeAspect="1"/>
          </p:cNvPicPr>
          <p:nvPr/>
        </p:nvPicPr>
        <p:blipFill>
          <a:blip r:embed="rId3"/>
          <a:stretch>
            <a:fillRect/>
          </a:stretch>
        </p:blipFill>
        <p:spPr>
          <a:xfrm>
            <a:off x="1952271" y="1953228"/>
            <a:ext cx="6672617" cy="4428099"/>
          </a:xfrm>
          <a:prstGeom prst="rect">
            <a:avLst/>
          </a:prstGeom>
        </p:spPr>
      </p:pic>
    </p:spTree>
    <p:extLst>
      <p:ext uri="{BB962C8B-B14F-4D97-AF65-F5344CB8AC3E}">
        <p14:creationId xmlns:p14="http://schemas.microsoft.com/office/powerpoint/2010/main" val="21806846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A1ECF-C9CF-4848-8FF0-B680E2FABC21}"/>
              </a:ext>
            </a:extLst>
          </p:cNvPr>
          <p:cNvSpPr>
            <a:spLocks noGrp="1"/>
          </p:cNvSpPr>
          <p:nvPr>
            <p:ph type="title"/>
          </p:nvPr>
        </p:nvSpPr>
        <p:spPr>
          <a:xfrm>
            <a:off x="395288" y="1284083"/>
            <a:ext cx="8229600" cy="632750"/>
          </a:xfrm>
        </p:spPr>
        <p:txBody>
          <a:bodyPr/>
          <a:lstStyle/>
          <a:p>
            <a:pPr algn="ctr"/>
            <a:r>
              <a:rPr lang="en-GB" dirty="0"/>
              <a:t>Does size matter?</a:t>
            </a:r>
          </a:p>
        </p:txBody>
      </p:sp>
      <p:sp>
        <p:nvSpPr>
          <p:cNvPr id="5" name="TextBox 4">
            <a:extLst>
              <a:ext uri="{FF2B5EF4-FFF2-40B4-BE49-F238E27FC236}">
                <a16:creationId xmlns:a16="http://schemas.microsoft.com/office/drawing/2014/main" id="{55193A8C-F71B-40D0-899D-E641157171C0}"/>
              </a:ext>
            </a:extLst>
          </p:cNvPr>
          <p:cNvSpPr txBox="1"/>
          <p:nvPr/>
        </p:nvSpPr>
        <p:spPr>
          <a:xfrm>
            <a:off x="2195736" y="2129386"/>
            <a:ext cx="4968552" cy="338554"/>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1600" b="1" dirty="0">
                <a:solidFill>
                  <a:srgbClr val="008000"/>
                </a:solidFill>
              </a:rPr>
              <a:t>Malawi EU combined 26 % of revenue</a:t>
            </a:r>
            <a:endParaRPr kumimoji="0" lang="en-GB" sz="1600" b="1" i="0" u="none" strike="noStrike" kern="1200" cap="none" spc="0" normalizeH="0" baseline="0" noProof="0" dirty="0">
              <a:ln>
                <a:noFill/>
              </a:ln>
              <a:solidFill>
                <a:srgbClr val="008000"/>
              </a:solidFill>
              <a:effectLst/>
              <a:uLnTx/>
              <a:uFillTx/>
            </a:endParaRPr>
          </a:p>
        </p:txBody>
      </p:sp>
      <p:pic>
        <p:nvPicPr>
          <p:cNvPr id="6" name="Content Placeholder 5"/>
          <p:cNvPicPr>
            <a:picLocks noGrp="1" noChangeAspect="1"/>
          </p:cNvPicPr>
          <p:nvPr>
            <p:ph idx="1"/>
          </p:nvPr>
        </p:nvPicPr>
        <p:blipFill>
          <a:blip r:embed="rId3"/>
          <a:stretch>
            <a:fillRect/>
          </a:stretch>
        </p:blipFill>
        <p:spPr>
          <a:xfrm>
            <a:off x="1166494" y="2680494"/>
            <a:ext cx="6872606" cy="3124770"/>
          </a:xfrm>
          <a:prstGeom prst="rect">
            <a:avLst/>
          </a:prstGeom>
        </p:spPr>
      </p:pic>
    </p:spTree>
    <p:extLst>
      <p:ext uri="{BB962C8B-B14F-4D97-AF65-F5344CB8AC3E}">
        <p14:creationId xmlns:p14="http://schemas.microsoft.com/office/powerpoint/2010/main" val="1456093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8E067224-00A7-41A9-A361-47E3FC6668C7}"/>
              </a:ext>
            </a:extLst>
          </p:cNvPr>
          <p:cNvSpPr>
            <a:spLocks noGrp="1" noChangeArrowheads="1"/>
          </p:cNvSpPr>
          <p:nvPr>
            <p:ph type="title"/>
          </p:nvPr>
        </p:nvSpPr>
        <p:spPr/>
        <p:txBody>
          <a:bodyPr/>
          <a:lstStyle/>
          <a:p>
            <a:pPr marL="0" eaLnBrk="1" hangingPunct="1"/>
            <a:r>
              <a:rPr lang="en-GB" altLang="fr-BE" sz="2800" dirty="0"/>
              <a:t>Main messages</a:t>
            </a:r>
          </a:p>
        </p:txBody>
      </p:sp>
      <p:sp>
        <p:nvSpPr>
          <p:cNvPr id="3" name="Content Placeholder 2">
            <a:extLst>
              <a:ext uri="{FF2B5EF4-FFF2-40B4-BE49-F238E27FC236}">
                <a16:creationId xmlns:a16="http://schemas.microsoft.com/office/drawing/2014/main" id="{A1117CF9-0D90-441B-B219-49411ECC6A60}"/>
              </a:ext>
            </a:extLst>
          </p:cNvPr>
          <p:cNvSpPr>
            <a:spLocks noGrp="1"/>
          </p:cNvSpPr>
          <p:nvPr>
            <p:ph idx="1"/>
          </p:nvPr>
        </p:nvSpPr>
        <p:spPr>
          <a:xfrm>
            <a:off x="457200" y="2276475"/>
            <a:ext cx="8229600" cy="3744913"/>
          </a:xfrm>
        </p:spPr>
        <p:txBody>
          <a:bodyPr/>
          <a:lstStyle/>
          <a:p>
            <a:pPr marL="627063" lvl="1" indent="-352425">
              <a:spcBef>
                <a:spcPts val="1800"/>
              </a:spcBef>
              <a:spcAft>
                <a:spcPts val="1500"/>
              </a:spcAft>
            </a:pPr>
            <a:r>
              <a:rPr lang="en-GB" sz="2400" b="0" dirty="0"/>
              <a:t>There is a high-level policy commitment to Working Better Together</a:t>
            </a:r>
          </a:p>
          <a:p>
            <a:pPr marL="627063" lvl="1" indent="-352425">
              <a:spcBef>
                <a:spcPts val="1800"/>
              </a:spcBef>
              <a:spcAft>
                <a:spcPts val="1500"/>
              </a:spcAft>
            </a:pPr>
            <a:r>
              <a:rPr lang="en-GB" sz="2400" b="0" dirty="0"/>
              <a:t>JP is the ‘preferred approach’ to EU programming: working towards the 2030 Agenda and the SDGs</a:t>
            </a:r>
          </a:p>
          <a:p>
            <a:pPr marL="627063" lvl="1" indent="-352425">
              <a:spcAft>
                <a:spcPts val="1500"/>
              </a:spcAft>
            </a:pPr>
            <a:r>
              <a:rPr lang="en-GB" sz="2400" b="0" dirty="0"/>
              <a:t>Money matters, but partnerships matter too. </a:t>
            </a:r>
          </a:p>
        </p:txBody>
      </p:sp>
    </p:spTree>
    <p:extLst>
      <p:ext uri="{BB962C8B-B14F-4D97-AF65-F5344CB8AC3E}">
        <p14:creationId xmlns:p14="http://schemas.microsoft.com/office/powerpoint/2010/main" val="1089107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8E067224-00A7-41A9-A361-47E3FC6668C7}"/>
              </a:ext>
            </a:extLst>
          </p:cNvPr>
          <p:cNvSpPr>
            <a:spLocks noGrp="1" noChangeArrowheads="1"/>
          </p:cNvSpPr>
          <p:nvPr>
            <p:ph type="title"/>
          </p:nvPr>
        </p:nvSpPr>
        <p:spPr/>
        <p:txBody>
          <a:bodyPr/>
          <a:lstStyle/>
          <a:p>
            <a:pPr marL="0" eaLnBrk="1" hangingPunct="1"/>
            <a:r>
              <a:rPr lang="en-GB" altLang="fr-BE" sz="2800" dirty="0"/>
              <a:t>Group discussion</a:t>
            </a:r>
          </a:p>
        </p:txBody>
      </p:sp>
      <p:sp>
        <p:nvSpPr>
          <p:cNvPr id="3" name="Content Placeholder 2">
            <a:extLst>
              <a:ext uri="{FF2B5EF4-FFF2-40B4-BE49-F238E27FC236}">
                <a16:creationId xmlns:a16="http://schemas.microsoft.com/office/drawing/2014/main" id="{A1117CF9-0D90-441B-B219-49411ECC6A60}"/>
              </a:ext>
            </a:extLst>
          </p:cNvPr>
          <p:cNvSpPr>
            <a:spLocks noGrp="1"/>
          </p:cNvSpPr>
          <p:nvPr>
            <p:ph idx="1"/>
          </p:nvPr>
        </p:nvSpPr>
        <p:spPr>
          <a:xfrm>
            <a:off x="457200" y="2635597"/>
            <a:ext cx="8229600" cy="4033763"/>
          </a:xfrm>
        </p:spPr>
        <p:txBody>
          <a:bodyPr/>
          <a:lstStyle/>
          <a:p>
            <a:pPr marL="0" lvl="1" indent="0">
              <a:spcBef>
                <a:spcPts val="0"/>
              </a:spcBef>
              <a:spcAft>
                <a:spcPts val="800"/>
              </a:spcAft>
              <a:buNone/>
            </a:pPr>
            <a:r>
              <a:rPr lang="en-GB" b="0" dirty="0"/>
              <a:t>Based on your own experience and what you have learned this morning, reflect on the challenges and opportunities of a joint approach:</a:t>
            </a:r>
          </a:p>
          <a:p>
            <a:pPr marL="627063" lvl="1" indent="-352425">
              <a:spcBef>
                <a:spcPts val="0"/>
              </a:spcBef>
              <a:spcAft>
                <a:spcPts val="800"/>
              </a:spcAft>
            </a:pPr>
            <a:r>
              <a:rPr lang="en-GB" b="0" dirty="0"/>
              <a:t>What is the </a:t>
            </a:r>
            <a:r>
              <a:rPr lang="en-GB" b="0" u="sng" dirty="0"/>
              <a:t>concrete</a:t>
            </a:r>
            <a:r>
              <a:rPr lang="en-GB" b="0" dirty="0"/>
              <a:t> added-value of a joined-up approach?</a:t>
            </a:r>
          </a:p>
          <a:p>
            <a:pPr marL="627063" lvl="1" indent="-352425">
              <a:spcBef>
                <a:spcPts val="0"/>
              </a:spcBef>
              <a:spcAft>
                <a:spcPts val="800"/>
              </a:spcAft>
            </a:pPr>
            <a:r>
              <a:rPr lang="en-GB" b="0" dirty="0"/>
              <a:t>What have been the main stumbling blocks to working better together?</a:t>
            </a:r>
          </a:p>
          <a:p>
            <a:pPr marL="0" lvl="1" indent="0">
              <a:spcBef>
                <a:spcPts val="0"/>
              </a:spcBef>
              <a:buNone/>
            </a:pPr>
            <a:r>
              <a:rPr lang="en-GB" b="0" dirty="0"/>
              <a:t>Work at your tables to discuss and share your experiences of a joint approach or JP. If you have major questions arising from your discussion please write them down and we will attempt to answer them as we go through the day.</a:t>
            </a:r>
          </a:p>
          <a:p>
            <a:pPr marL="274638" lvl="1" indent="0">
              <a:spcBef>
                <a:spcPts val="0"/>
              </a:spcBef>
              <a:buNone/>
            </a:pPr>
            <a:endParaRPr lang="en-GB" b="0" dirty="0"/>
          </a:p>
        </p:txBody>
      </p:sp>
      <p:pic>
        <p:nvPicPr>
          <p:cNvPr id="2" name="Picture 1">
            <a:extLst>
              <a:ext uri="{FF2B5EF4-FFF2-40B4-BE49-F238E27FC236}">
                <a16:creationId xmlns:a16="http://schemas.microsoft.com/office/drawing/2014/main" id="{35EEE239-2C09-4A26-9E14-EF64A64F07AE}"/>
              </a:ext>
            </a:extLst>
          </p:cNvPr>
          <p:cNvPicPr>
            <a:picLocks noChangeAspect="1"/>
          </p:cNvPicPr>
          <p:nvPr/>
        </p:nvPicPr>
        <p:blipFill>
          <a:blip r:embed="rId3"/>
          <a:stretch>
            <a:fillRect/>
          </a:stretch>
        </p:blipFill>
        <p:spPr>
          <a:xfrm>
            <a:off x="6788095" y="980728"/>
            <a:ext cx="2355905" cy="1664571"/>
          </a:xfrm>
          <a:prstGeom prst="rect">
            <a:avLst/>
          </a:prstGeom>
        </p:spPr>
      </p:pic>
    </p:spTree>
    <p:extLst>
      <p:ext uri="{BB962C8B-B14F-4D97-AF65-F5344CB8AC3E}">
        <p14:creationId xmlns:p14="http://schemas.microsoft.com/office/powerpoint/2010/main" val="371159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84775290-0638-4986-8BF4-317E5943EF26}"/>
              </a:ext>
            </a:extLst>
          </p:cNvPr>
          <p:cNvSpPr>
            <a:spLocks noGrp="1" noChangeArrowheads="1"/>
          </p:cNvSpPr>
          <p:nvPr>
            <p:ph type="title"/>
          </p:nvPr>
        </p:nvSpPr>
        <p:spPr>
          <a:xfrm>
            <a:off x="238125" y="1268413"/>
            <a:ext cx="8229600" cy="936625"/>
          </a:xfrm>
        </p:spPr>
        <p:txBody>
          <a:bodyPr/>
          <a:lstStyle/>
          <a:p>
            <a:pPr eaLnBrk="1" hangingPunct="1"/>
            <a:r>
              <a:rPr lang="en-GB" altLang="en-US"/>
              <a:t>What is Joint Programming?</a:t>
            </a:r>
          </a:p>
        </p:txBody>
      </p:sp>
      <p:sp>
        <p:nvSpPr>
          <p:cNvPr id="30723" name="Content Placeholder 2">
            <a:extLst>
              <a:ext uri="{FF2B5EF4-FFF2-40B4-BE49-F238E27FC236}">
                <a16:creationId xmlns:a16="http://schemas.microsoft.com/office/drawing/2014/main" id="{918BB479-22A4-47CE-AA0C-53170C4482E3}"/>
              </a:ext>
            </a:extLst>
          </p:cNvPr>
          <p:cNvSpPr>
            <a:spLocks noGrp="1" noChangeArrowheads="1"/>
          </p:cNvSpPr>
          <p:nvPr>
            <p:ph idx="1"/>
          </p:nvPr>
        </p:nvSpPr>
        <p:spPr>
          <a:xfrm>
            <a:off x="395537" y="2205037"/>
            <a:ext cx="8748464" cy="3887787"/>
          </a:xfrm>
        </p:spPr>
        <p:txBody>
          <a:bodyPr/>
          <a:lstStyle/>
          <a:p>
            <a:pPr marL="627063" lvl="1" indent="-352425">
              <a:spcBef>
                <a:spcPts val="0"/>
              </a:spcBef>
              <a:spcAft>
                <a:spcPts val="1200"/>
              </a:spcAft>
              <a:buFontTx/>
              <a:buChar char="•"/>
              <a:defRPr/>
            </a:pPr>
            <a:r>
              <a:rPr lang="en-GB" altLang="en-BE" sz="2400" b="0" dirty="0"/>
              <a:t>A commitment to “working better together”</a:t>
            </a:r>
          </a:p>
          <a:p>
            <a:pPr marL="627063" lvl="1" indent="-352425">
              <a:spcBef>
                <a:spcPts val="0"/>
              </a:spcBef>
              <a:spcAft>
                <a:spcPts val="1200"/>
              </a:spcAft>
              <a:buFontTx/>
              <a:buChar char="•"/>
              <a:defRPr/>
            </a:pPr>
            <a:r>
              <a:rPr lang="en-GB" altLang="en-BE" sz="2400" b="0" dirty="0"/>
              <a:t>Combines development &amp; external action</a:t>
            </a:r>
          </a:p>
          <a:p>
            <a:pPr marL="1027113" lvl="2" indent="-352425">
              <a:spcBef>
                <a:spcPts val="0"/>
              </a:spcBef>
              <a:spcAft>
                <a:spcPts val="1200"/>
              </a:spcAft>
              <a:buFont typeface="Courier New" panose="02070309020205020404" pitchFamily="49" charset="0"/>
              <a:buChar char="o"/>
              <a:defRPr/>
            </a:pPr>
            <a:r>
              <a:rPr lang="en-GB" altLang="en-BE" sz="2000" b="0" dirty="0"/>
              <a:t>“</a:t>
            </a:r>
            <a:r>
              <a:rPr lang="en-US" sz="2000" b="0" dirty="0"/>
              <a:t>adaptable and responsive to changing needs, crises and priorities</a:t>
            </a:r>
            <a:r>
              <a:rPr lang="en-GB" altLang="en-BE" sz="2000" b="0" dirty="0"/>
              <a:t>”</a:t>
            </a:r>
          </a:p>
          <a:p>
            <a:pPr marL="1027113" lvl="2" indent="-352425">
              <a:spcBef>
                <a:spcPts val="0"/>
              </a:spcBef>
              <a:spcAft>
                <a:spcPts val="1200"/>
              </a:spcAft>
              <a:buFont typeface="Courier New" panose="02070309020205020404" pitchFamily="49" charset="0"/>
              <a:buChar char="o"/>
              <a:defRPr/>
            </a:pPr>
            <a:r>
              <a:rPr lang="en-US" sz="2000" b="0" dirty="0"/>
              <a:t>“voluntary, flexible, inclusive, and tailored to the country context</a:t>
            </a:r>
            <a:r>
              <a:rPr lang="en-GB" altLang="en-BE" sz="2000" b="0" dirty="0"/>
              <a:t>” </a:t>
            </a:r>
          </a:p>
          <a:p>
            <a:pPr marL="627063" lvl="1" indent="-352425">
              <a:spcBef>
                <a:spcPts val="0"/>
              </a:spcBef>
              <a:spcAft>
                <a:spcPts val="1200"/>
              </a:spcAft>
              <a:defRPr/>
            </a:pPr>
            <a:r>
              <a:rPr lang="en-GB" altLang="en-BE" sz="2400" b="0" dirty="0"/>
              <a:t>Beyond programming: implementation &amp; results</a:t>
            </a:r>
          </a:p>
          <a:p>
            <a:pPr marL="0" indent="0" algn="r">
              <a:buClr>
                <a:srgbClr val="2D5EC1"/>
              </a:buClr>
              <a:buSzPct val="74000"/>
              <a:buNone/>
              <a:defRPr/>
            </a:pPr>
            <a:r>
              <a:rPr lang="en-GB" altLang="en-BE" sz="1800" i="0" dirty="0"/>
              <a:t>The Global Strategy on the EU’s Foreign and Security Policy (2016)</a:t>
            </a:r>
          </a:p>
          <a:p>
            <a:pPr marL="0" indent="0" algn="r">
              <a:buClr>
                <a:srgbClr val="2D5EC1"/>
              </a:buClr>
              <a:buSzPct val="74000"/>
              <a:buNone/>
              <a:defRPr/>
            </a:pPr>
            <a:r>
              <a:rPr lang="en-GB" altLang="en-BE" sz="1800" i="0" dirty="0"/>
              <a:t>New European Consensus on Development (May 2017)</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240A611B-11FF-4ADE-97C9-EDAF251FE141}"/>
              </a:ext>
            </a:extLst>
          </p:cNvPr>
          <p:cNvSpPr>
            <a:spLocks noGrp="1" noChangeArrowheads="1"/>
          </p:cNvSpPr>
          <p:nvPr>
            <p:ph type="title"/>
          </p:nvPr>
        </p:nvSpPr>
        <p:spPr>
          <a:xfrm>
            <a:off x="457200" y="1211628"/>
            <a:ext cx="8229600" cy="792262"/>
          </a:xfrm>
        </p:spPr>
        <p:txBody>
          <a:bodyPr/>
          <a:lstStyle/>
          <a:p>
            <a:pPr eaLnBrk="1" hangingPunct="1"/>
            <a:r>
              <a:rPr lang="en-GB" altLang="en-US" dirty="0"/>
              <a:t>Why Joint Programming?</a:t>
            </a:r>
          </a:p>
        </p:txBody>
      </p:sp>
      <p:pic>
        <p:nvPicPr>
          <p:cNvPr id="29699" name="Content Placeholder 3">
            <a:extLst>
              <a:ext uri="{FF2B5EF4-FFF2-40B4-BE49-F238E27FC236}">
                <a16:creationId xmlns:a16="http://schemas.microsoft.com/office/drawing/2014/main" id="{43CB1D9D-C556-48D2-A41B-E3A11B491B67}"/>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2957" b="19255"/>
          <a:stretch>
            <a:fillRect/>
          </a:stretch>
        </p:blipFill>
        <p:spPr>
          <a:xfrm>
            <a:off x="365613" y="2998355"/>
            <a:ext cx="5165818" cy="3487787"/>
          </a:xfrm>
        </p:spPr>
      </p:pic>
      <p:pic>
        <p:nvPicPr>
          <p:cNvPr id="4" name="Picture 1">
            <a:extLst>
              <a:ext uri="{FF2B5EF4-FFF2-40B4-BE49-F238E27FC236}">
                <a16:creationId xmlns:a16="http://schemas.microsoft.com/office/drawing/2014/main" id="{13AB8462-FF68-4FF8-BCD3-06976F52E7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2633" y="2514861"/>
            <a:ext cx="2672457" cy="3890307"/>
          </a:xfrm>
          <a:prstGeom prst="rect">
            <a:avLst/>
          </a:prstGeom>
          <a:noFill/>
          <a:ln w="92075" cmpd="thickThin">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1A9C001-ECA8-40D8-9D68-CF9DA5DA9464}"/>
              </a:ext>
            </a:extLst>
          </p:cNvPr>
          <p:cNvSpPr txBox="1"/>
          <p:nvPr/>
        </p:nvSpPr>
        <p:spPr>
          <a:xfrm>
            <a:off x="457200" y="2084865"/>
            <a:ext cx="4906888" cy="338554"/>
          </a:xfrm>
          <a:prstGeom prst="rect">
            <a:avLst/>
          </a:prstGeom>
          <a:noFill/>
        </p:spPr>
        <p:txBody>
          <a:bodyPr wrap="square" rtlCol="0">
            <a:spAutoFit/>
          </a:bodyPr>
          <a:lstStyle/>
          <a:p>
            <a:pPr algn="ctr"/>
            <a:r>
              <a:rPr lang="en-GB" sz="1600" b="1" i="1" dirty="0"/>
              <a:t>A problem shared is a problem halved…</a:t>
            </a:r>
          </a:p>
        </p:txBody>
      </p:sp>
      <p:sp>
        <p:nvSpPr>
          <p:cNvPr id="6" name="TextBox 5">
            <a:extLst>
              <a:ext uri="{FF2B5EF4-FFF2-40B4-BE49-F238E27FC236}">
                <a16:creationId xmlns:a16="http://schemas.microsoft.com/office/drawing/2014/main" id="{DEBED4B9-36D7-42B5-992E-B6BDC55D38ED}"/>
              </a:ext>
            </a:extLst>
          </p:cNvPr>
          <p:cNvSpPr txBox="1"/>
          <p:nvPr/>
        </p:nvSpPr>
        <p:spPr>
          <a:xfrm>
            <a:off x="5531430" y="2084864"/>
            <a:ext cx="3054862" cy="349023"/>
          </a:xfrm>
          <a:prstGeom prst="rect">
            <a:avLst/>
          </a:prstGeom>
          <a:noFill/>
        </p:spPr>
        <p:txBody>
          <a:bodyPr wrap="square" rtlCol="0">
            <a:spAutoFit/>
          </a:bodyPr>
          <a:lstStyle/>
          <a:p>
            <a:pPr algn="ctr"/>
            <a:r>
              <a:rPr lang="en-GB" sz="1600" b="1" i="1" dirty="0"/>
              <a:t>Reaching new heights…</a:t>
            </a:r>
          </a:p>
        </p:txBody>
      </p:sp>
      <p:sp>
        <p:nvSpPr>
          <p:cNvPr id="3" name="TextBox 2">
            <a:extLst>
              <a:ext uri="{FF2B5EF4-FFF2-40B4-BE49-F238E27FC236}">
                <a16:creationId xmlns:a16="http://schemas.microsoft.com/office/drawing/2014/main" id="{AFE5EDEF-5516-449E-9B79-0CE3237E470B}"/>
              </a:ext>
            </a:extLst>
          </p:cNvPr>
          <p:cNvSpPr txBox="1"/>
          <p:nvPr/>
        </p:nvSpPr>
        <p:spPr>
          <a:xfrm>
            <a:off x="557707" y="2433888"/>
            <a:ext cx="4906888" cy="553998"/>
          </a:xfrm>
          <a:prstGeom prst="rect">
            <a:avLst/>
          </a:prstGeom>
          <a:noFill/>
        </p:spPr>
        <p:txBody>
          <a:bodyPr wrap="square" rtlCol="0">
            <a:spAutoFit/>
          </a:bodyPr>
          <a:lstStyle/>
          <a:p>
            <a:r>
              <a:rPr lang="en-GB" sz="1500" dirty="0"/>
              <a:t>Working with European and national partners we can tackle shared problems more effectively</a:t>
            </a:r>
            <a:r>
              <a:rPr lang="en-GB" dirty="0"/>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2C69D917-E652-46FE-9D32-4E7EA31E599B}"/>
              </a:ext>
            </a:extLst>
          </p:cNvPr>
          <p:cNvSpPr>
            <a:spLocks noGrp="1" noChangeArrowheads="1"/>
          </p:cNvSpPr>
          <p:nvPr>
            <p:ph type="title"/>
          </p:nvPr>
        </p:nvSpPr>
        <p:spPr>
          <a:xfrm>
            <a:off x="0" y="1227138"/>
            <a:ext cx="8964488" cy="1049337"/>
          </a:xfrm>
        </p:spPr>
        <p:txBody>
          <a:bodyPr/>
          <a:lstStyle/>
          <a:p>
            <a:pPr eaLnBrk="1" hangingPunct="1"/>
            <a:r>
              <a:rPr lang="en-GB" altLang="en-US" dirty="0"/>
              <a:t>ODA: Visibility     Influence     Impact</a:t>
            </a:r>
          </a:p>
        </p:txBody>
      </p:sp>
      <p:pic>
        <p:nvPicPr>
          <p:cNvPr id="6" name="Picture 5">
            <a:extLst>
              <a:ext uri="{FF2B5EF4-FFF2-40B4-BE49-F238E27FC236}">
                <a16:creationId xmlns:a16="http://schemas.microsoft.com/office/drawing/2014/main" id="{F69761FE-EEC2-4827-AFA2-58F8F4691FDF}"/>
              </a:ext>
            </a:extLst>
          </p:cNvPr>
          <p:cNvPicPr>
            <a:picLocks noChangeAspect="1"/>
          </p:cNvPicPr>
          <p:nvPr/>
        </p:nvPicPr>
        <p:blipFill rotWithShape="1">
          <a:blip r:embed="rId3"/>
          <a:srcRect l="4496" t="34600" r="62600" b="16400"/>
          <a:stretch/>
        </p:blipFill>
        <p:spPr>
          <a:xfrm>
            <a:off x="-11238" y="2174248"/>
            <a:ext cx="4412584" cy="3696251"/>
          </a:xfrm>
          <a:prstGeom prst="rect">
            <a:avLst/>
          </a:prstGeom>
        </p:spPr>
      </p:pic>
      <p:pic>
        <p:nvPicPr>
          <p:cNvPr id="7" name="Picture 6">
            <a:extLst>
              <a:ext uri="{FF2B5EF4-FFF2-40B4-BE49-F238E27FC236}">
                <a16:creationId xmlns:a16="http://schemas.microsoft.com/office/drawing/2014/main" id="{B70D03AB-E8D9-4691-A08F-72231DFCFA1A}"/>
              </a:ext>
            </a:extLst>
          </p:cNvPr>
          <p:cNvPicPr>
            <a:picLocks noChangeAspect="1"/>
          </p:cNvPicPr>
          <p:nvPr/>
        </p:nvPicPr>
        <p:blipFill rotWithShape="1">
          <a:blip r:embed="rId4"/>
          <a:srcRect l="10625" t="34600" r="62600" b="19200"/>
          <a:stretch/>
        </p:blipFill>
        <p:spPr>
          <a:xfrm>
            <a:off x="4788024" y="2372260"/>
            <a:ext cx="3600400" cy="3494506"/>
          </a:xfrm>
          <a:prstGeom prst="rect">
            <a:avLst/>
          </a:prstGeom>
        </p:spPr>
      </p:pic>
      <p:sp>
        <p:nvSpPr>
          <p:cNvPr id="8" name="TextBox 7">
            <a:extLst>
              <a:ext uri="{FF2B5EF4-FFF2-40B4-BE49-F238E27FC236}">
                <a16:creationId xmlns:a16="http://schemas.microsoft.com/office/drawing/2014/main" id="{91022068-DC42-4906-A824-2B21AE7CCF95}"/>
              </a:ext>
            </a:extLst>
          </p:cNvPr>
          <p:cNvSpPr txBox="1"/>
          <p:nvPr/>
        </p:nvSpPr>
        <p:spPr>
          <a:xfrm>
            <a:off x="310208" y="5733256"/>
            <a:ext cx="8784975" cy="923330"/>
          </a:xfrm>
          <a:prstGeom prst="rect">
            <a:avLst/>
          </a:prstGeom>
          <a:noFill/>
        </p:spPr>
        <p:txBody>
          <a:bodyPr wrap="square" rtlCol="0">
            <a:spAutoFit/>
          </a:bodyPr>
          <a:lstStyle/>
          <a:p>
            <a:pPr marL="285750" indent="-285750">
              <a:buFont typeface="Arial" panose="020B0604020202020204" pitchFamily="34" charset="0"/>
              <a:buChar char="•"/>
            </a:pPr>
            <a:r>
              <a:rPr lang="en-GB" sz="1800" dirty="0"/>
              <a:t>The EU disbursed total ODA of USD 18.8 billion in 2017 (10% of total) </a:t>
            </a:r>
          </a:p>
          <a:p>
            <a:pPr marL="285750" indent="-285750">
              <a:buFont typeface="Arial" panose="020B0604020202020204" pitchFamily="34" charset="0"/>
              <a:buChar char="•"/>
            </a:pPr>
            <a:r>
              <a:rPr lang="en-GB" sz="1800" dirty="0"/>
              <a:t>20 other EU MS contributed a further combined USD 60+ billion</a:t>
            </a:r>
          </a:p>
          <a:p>
            <a:pPr marL="285750" indent="-285750">
              <a:buFont typeface="Arial" panose="020B0604020202020204" pitchFamily="34" charset="0"/>
              <a:buChar char="•"/>
            </a:pPr>
            <a:r>
              <a:rPr lang="en-GB" sz="1800" dirty="0"/>
              <a:t>Combined EU/MS ODA represents 40% of the global total </a:t>
            </a:r>
          </a:p>
        </p:txBody>
      </p:sp>
      <p:sp>
        <p:nvSpPr>
          <p:cNvPr id="2" name="TextBox 1">
            <a:extLst>
              <a:ext uri="{FF2B5EF4-FFF2-40B4-BE49-F238E27FC236}">
                <a16:creationId xmlns:a16="http://schemas.microsoft.com/office/drawing/2014/main" id="{EAFF18CF-EA25-4092-AB7E-C8AA0EB0CE91}"/>
              </a:ext>
            </a:extLst>
          </p:cNvPr>
          <p:cNvSpPr txBox="1"/>
          <p:nvPr/>
        </p:nvSpPr>
        <p:spPr>
          <a:xfrm>
            <a:off x="3851920" y="2780928"/>
            <a:ext cx="1440160" cy="738664"/>
          </a:xfrm>
          <a:prstGeom prst="rect">
            <a:avLst/>
          </a:prstGeom>
          <a:noFill/>
        </p:spPr>
        <p:txBody>
          <a:bodyPr wrap="square" lIns="0" tIns="0" rIns="0" bIns="0" rtlCol="0">
            <a:spAutoFit/>
          </a:bodyPr>
          <a:lstStyle/>
          <a:p>
            <a:pPr algn="ctr"/>
            <a:r>
              <a:rPr lang="en-GB" sz="1600" dirty="0"/>
              <a:t>Total ODA</a:t>
            </a:r>
          </a:p>
          <a:p>
            <a:pPr algn="ctr"/>
            <a:r>
              <a:rPr lang="en-GB" sz="1600" dirty="0"/>
              <a:t>$200 bn</a:t>
            </a:r>
          </a:p>
          <a:p>
            <a:pPr algn="ctr"/>
            <a:r>
              <a:rPr lang="en-GB" sz="1600" dirty="0"/>
              <a:t>(2017)</a:t>
            </a:r>
          </a:p>
        </p:txBody>
      </p:sp>
      <p:cxnSp>
        <p:nvCxnSpPr>
          <p:cNvPr id="4" name="Straight Arrow Connector 3">
            <a:extLst>
              <a:ext uri="{FF2B5EF4-FFF2-40B4-BE49-F238E27FC236}">
                <a16:creationId xmlns:a16="http://schemas.microsoft.com/office/drawing/2014/main" id="{8841E193-87BA-4D09-8550-0F08EDD12237}"/>
              </a:ext>
            </a:extLst>
          </p:cNvPr>
          <p:cNvCxnSpPr>
            <a:cxnSpLocks/>
          </p:cNvCxnSpPr>
          <p:nvPr/>
        </p:nvCxnSpPr>
        <p:spPr bwMode="auto">
          <a:xfrm>
            <a:off x="3635896" y="1772816"/>
            <a:ext cx="504056" cy="0"/>
          </a:xfrm>
          <a:prstGeom prst="straightConnector1">
            <a:avLst/>
          </a:prstGeom>
          <a:ln w="41275" cap="flat" cmpd="sng" algn="ctr">
            <a:solidFill>
              <a:srgbClr val="0F5494"/>
            </a:solidFill>
            <a:prstDash val="solid"/>
            <a:round/>
            <a:headEnd type="none" w="med" len="med"/>
            <a:tailEnd type="triangl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229DC4DE-EB93-4542-8EAB-389A19C8A108}"/>
              </a:ext>
            </a:extLst>
          </p:cNvPr>
          <p:cNvCxnSpPr>
            <a:cxnSpLocks/>
          </p:cNvCxnSpPr>
          <p:nvPr/>
        </p:nvCxnSpPr>
        <p:spPr bwMode="auto">
          <a:xfrm>
            <a:off x="3563888" y="1844825"/>
            <a:ext cx="1202432" cy="914399"/>
          </a:xfrm>
          <a:prstGeom prst="straightConnector1">
            <a:avLst/>
          </a:prstGeom>
          <a:noFill/>
          <a:ln>
            <a:noFill/>
            <a:tailEnd type="triangle"/>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Arrow Connector 14">
            <a:extLst>
              <a:ext uri="{FF2B5EF4-FFF2-40B4-BE49-F238E27FC236}">
                <a16:creationId xmlns:a16="http://schemas.microsoft.com/office/drawing/2014/main" id="{E0D7F639-299E-4BCC-8AD1-E685C58CA4A2}"/>
              </a:ext>
            </a:extLst>
          </p:cNvPr>
          <p:cNvCxnSpPr>
            <a:cxnSpLocks/>
          </p:cNvCxnSpPr>
          <p:nvPr/>
        </p:nvCxnSpPr>
        <p:spPr bwMode="auto">
          <a:xfrm>
            <a:off x="6300192" y="1772816"/>
            <a:ext cx="504056" cy="0"/>
          </a:xfrm>
          <a:prstGeom prst="straightConnector1">
            <a:avLst/>
          </a:prstGeom>
          <a:ln w="41275" cap="flat" cmpd="sng" algn="ctr">
            <a:solidFill>
              <a:srgbClr val="0F5494"/>
            </a:solidFill>
            <a:prstDash val="solid"/>
            <a:round/>
            <a:headEnd type="none" w="med" len="med"/>
            <a:tailEnd type="triangl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33625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a:extLst>
              <a:ext uri="{FF2B5EF4-FFF2-40B4-BE49-F238E27FC236}">
                <a16:creationId xmlns:a16="http://schemas.microsoft.com/office/drawing/2014/main" id="{3E8DE17A-1DC8-4F8D-B2E5-493FA638D007}"/>
              </a:ext>
            </a:extLst>
          </p:cNvPr>
          <p:cNvSpPr>
            <a:spLocks noGrp="1" noChangeArrowheads="1"/>
          </p:cNvSpPr>
          <p:nvPr>
            <p:ph type="title"/>
          </p:nvPr>
        </p:nvSpPr>
        <p:spPr>
          <a:xfrm>
            <a:off x="0" y="1196975"/>
            <a:ext cx="8748464" cy="936625"/>
          </a:xfrm>
        </p:spPr>
        <p:txBody>
          <a:bodyPr/>
          <a:lstStyle/>
          <a:p>
            <a:pPr eaLnBrk="1" hangingPunct="1"/>
            <a:r>
              <a:rPr lang="en-GB" altLang="en-US" dirty="0"/>
              <a:t>Where are the policy commitments?</a:t>
            </a:r>
          </a:p>
        </p:txBody>
      </p:sp>
      <p:sp>
        <p:nvSpPr>
          <p:cNvPr id="40963" name="Content Placeholder 2">
            <a:extLst>
              <a:ext uri="{FF2B5EF4-FFF2-40B4-BE49-F238E27FC236}">
                <a16:creationId xmlns:a16="http://schemas.microsoft.com/office/drawing/2014/main" id="{A9C083A0-2A88-4726-AE2D-0B997250F44F}"/>
              </a:ext>
            </a:extLst>
          </p:cNvPr>
          <p:cNvSpPr>
            <a:spLocks noGrp="1" noChangeArrowheads="1"/>
          </p:cNvSpPr>
          <p:nvPr>
            <p:ph idx="1"/>
          </p:nvPr>
        </p:nvSpPr>
        <p:spPr>
          <a:xfrm>
            <a:off x="323851" y="2349500"/>
            <a:ext cx="8568630" cy="4175125"/>
          </a:xfrm>
        </p:spPr>
        <p:txBody>
          <a:bodyPr/>
          <a:lstStyle/>
          <a:p>
            <a:pPr marL="342900" lvl="1" indent="-342900" defTabSz="444500">
              <a:spcBef>
                <a:spcPts val="0"/>
              </a:spcBef>
              <a:spcAft>
                <a:spcPts val="1200"/>
              </a:spcAft>
              <a:buClr>
                <a:srgbClr val="0F5494"/>
              </a:buClr>
            </a:pPr>
            <a:r>
              <a:rPr lang="en-GB" sz="2200" b="0" dirty="0"/>
              <a:t>New European Consensus on Development - Our world, our dignity, our future (2017)</a:t>
            </a:r>
          </a:p>
          <a:p>
            <a:pPr marL="342900" lvl="1" indent="-342900" defTabSz="444500">
              <a:spcBef>
                <a:spcPts val="0"/>
              </a:spcBef>
              <a:spcAft>
                <a:spcPts val="1200"/>
              </a:spcAft>
              <a:buClr>
                <a:srgbClr val="0F5494"/>
              </a:buClr>
            </a:pPr>
            <a:r>
              <a:rPr lang="en-GB" sz="2200" b="0" dirty="0"/>
              <a:t>A Global Strategy for the European Union’s Foreign and Security Policy (2016)</a:t>
            </a:r>
          </a:p>
          <a:p>
            <a:pPr marL="342900" lvl="1" indent="-342900" defTabSz="444500">
              <a:spcBef>
                <a:spcPts val="0"/>
              </a:spcBef>
              <a:spcAft>
                <a:spcPts val="1200"/>
              </a:spcAft>
              <a:buClr>
                <a:srgbClr val="0F5494"/>
              </a:buClr>
            </a:pPr>
            <a:r>
              <a:rPr lang="en-GB" altLang="en-US" sz="2200" b="0" i="0" dirty="0"/>
              <a:t>Council Conclusions on Stepping-up Joint Programming (2016)</a:t>
            </a:r>
          </a:p>
          <a:p>
            <a:pPr marL="342900" lvl="1" indent="-342900" defTabSz="444500">
              <a:spcBef>
                <a:spcPts val="0"/>
              </a:spcBef>
              <a:spcAft>
                <a:spcPts val="1200"/>
              </a:spcAft>
              <a:buClr>
                <a:srgbClr val="0F5494"/>
              </a:buClr>
            </a:pPr>
            <a:r>
              <a:rPr lang="en-GB" altLang="en-US" sz="2200" b="0" dirty="0"/>
              <a:t>Busan Global Partnership on Development Effectiveness (2011) (Ownership; A focus on Results; Partnerships for Development; Transparency and shared responsibility).</a:t>
            </a:r>
          </a:p>
          <a:p>
            <a:pPr marL="342900" lvl="1" indent="-342900" defTabSz="444500">
              <a:spcBef>
                <a:spcPts val="0"/>
              </a:spcBef>
              <a:spcAft>
                <a:spcPts val="1200"/>
              </a:spcAft>
              <a:buClr>
                <a:srgbClr val="0F5494"/>
              </a:buClr>
            </a:pPr>
            <a:r>
              <a:rPr lang="en-GB" altLang="en-US" sz="2200" b="0" dirty="0"/>
              <a:t>Paris Declaration on aid effectiveness (2005)</a:t>
            </a:r>
          </a:p>
          <a:p>
            <a:pPr marL="342900" lvl="1" indent="-342900" defTabSz="444500">
              <a:spcBef>
                <a:spcPts val="0"/>
              </a:spcBef>
              <a:spcAft>
                <a:spcPts val="1200"/>
              </a:spcAft>
              <a:buClr>
                <a:srgbClr val="0F5494"/>
              </a:buClr>
            </a:pPr>
            <a:endParaRPr lang="en-GB" altLang="en-US" sz="2200" b="0" i="0" dirty="0"/>
          </a:p>
        </p:txBody>
      </p:sp>
    </p:spTree>
    <p:extLst>
      <p:ext uri="{BB962C8B-B14F-4D97-AF65-F5344CB8AC3E}">
        <p14:creationId xmlns:p14="http://schemas.microsoft.com/office/powerpoint/2010/main" val="225541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8EEB8C8-0D10-4DB4-8670-5386487B2043}"/>
              </a:ext>
            </a:extLst>
          </p:cNvPr>
          <p:cNvSpPr>
            <a:spLocks noGrp="1"/>
          </p:cNvSpPr>
          <p:nvPr>
            <p:ph idx="1"/>
          </p:nvPr>
        </p:nvSpPr>
        <p:spPr>
          <a:xfrm>
            <a:off x="140634" y="1484784"/>
            <a:ext cx="9003365" cy="5112567"/>
          </a:xfrm>
        </p:spPr>
        <p:txBody>
          <a:bodyPr/>
          <a:lstStyle/>
          <a:p>
            <a:pPr marL="0" indent="0">
              <a:spcBef>
                <a:spcPts val="0"/>
              </a:spcBef>
              <a:buNone/>
            </a:pPr>
            <a:endParaRPr lang="en-GB" sz="1200" i="0" dirty="0"/>
          </a:p>
          <a:p>
            <a:pPr marL="0" indent="0" algn="just">
              <a:buNone/>
            </a:pPr>
            <a:r>
              <a:rPr lang="fr-BE" b="1" i="0" dirty="0">
                <a:cs typeface="Times New Roman" panose="02020603050405020304" pitchFamily="18" charset="0"/>
              </a:rPr>
              <a:t>EU Global </a:t>
            </a:r>
            <a:r>
              <a:rPr lang="fr-BE" b="1" i="0" dirty="0" err="1">
                <a:cs typeface="Times New Roman" panose="02020603050405020304" pitchFamily="18" charset="0"/>
              </a:rPr>
              <a:t>Strategy</a:t>
            </a:r>
            <a:r>
              <a:rPr lang="fr-BE" b="1" i="0" dirty="0">
                <a:cs typeface="Times New Roman" panose="02020603050405020304" pitchFamily="18" charset="0"/>
              </a:rPr>
              <a:t> </a:t>
            </a:r>
            <a:r>
              <a:rPr lang="fr-BE" b="1" i="0" dirty="0" err="1">
                <a:cs typeface="Times New Roman" panose="02020603050405020304" pitchFamily="18" charset="0"/>
              </a:rPr>
              <a:t>implementation</a:t>
            </a:r>
            <a:r>
              <a:rPr lang="fr-BE" i="0" dirty="0">
                <a:cs typeface="Times New Roman" panose="02020603050405020304" pitchFamily="18" charset="0"/>
              </a:rPr>
              <a:t>: </a:t>
            </a:r>
          </a:p>
          <a:p>
            <a:pPr marL="0" indent="0" algn="just">
              <a:buNone/>
            </a:pPr>
            <a:r>
              <a:rPr lang="fr-BE" sz="1800" i="0" dirty="0">
                <a:cs typeface="Times New Roman" panose="02020603050405020304" pitchFamily="18" charset="0"/>
              </a:rPr>
              <a:t>	</a:t>
            </a:r>
            <a:r>
              <a:rPr lang="fr-BE" sz="1800" i="0" dirty="0" err="1">
                <a:cs typeface="Times New Roman" panose="02020603050405020304" pitchFamily="18" charset="0"/>
              </a:rPr>
              <a:t>Moving</a:t>
            </a:r>
            <a:r>
              <a:rPr lang="fr-BE" sz="1800" i="0" dirty="0">
                <a:cs typeface="Times New Roman" panose="02020603050405020304" pitchFamily="18" charset="0"/>
              </a:rPr>
              <a:t> </a:t>
            </a:r>
            <a:r>
              <a:rPr lang="fr-BE" sz="1800" i="0" dirty="0" err="1">
                <a:cs typeface="Times New Roman" panose="02020603050405020304" pitchFamily="18" charset="0"/>
              </a:rPr>
              <a:t>towards</a:t>
            </a:r>
            <a:r>
              <a:rPr lang="fr-BE" sz="1800" i="0" dirty="0">
                <a:cs typeface="Times New Roman" panose="02020603050405020304" pitchFamily="18" charset="0"/>
              </a:rPr>
              <a:t> a </a:t>
            </a:r>
            <a:r>
              <a:rPr lang="fr-BE" sz="1800" i="0" dirty="0" err="1">
                <a:cs typeface="Times New Roman" panose="02020603050405020304" pitchFamily="18" charset="0"/>
              </a:rPr>
              <a:t>joined</a:t>
            </a:r>
            <a:r>
              <a:rPr lang="fr-BE" sz="1800" i="0" dirty="0">
                <a:cs typeface="Times New Roman" panose="02020603050405020304" pitchFamily="18" charset="0"/>
              </a:rPr>
              <a:t>-up </a:t>
            </a:r>
            <a:r>
              <a:rPr lang="fr-BE" sz="1800" i="0" dirty="0" err="1">
                <a:cs typeface="Times New Roman" panose="02020603050405020304" pitchFamily="18" charset="0"/>
              </a:rPr>
              <a:t>external</a:t>
            </a:r>
            <a:r>
              <a:rPr lang="fr-BE" sz="1800" i="0" dirty="0">
                <a:cs typeface="Times New Roman" panose="02020603050405020304" pitchFamily="18" charset="0"/>
              </a:rPr>
              <a:t> action / </a:t>
            </a:r>
            <a:r>
              <a:rPr lang="fr-BE" sz="1800" i="0" dirty="0" err="1">
                <a:cs typeface="Times New Roman" panose="02020603050405020304" pitchFamily="18" charset="0"/>
              </a:rPr>
              <a:t>Joined</a:t>
            </a:r>
            <a:r>
              <a:rPr lang="fr-BE" sz="1800" i="0" dirty="0">
                <a:cs typeface="Times New Roman" panose="02020603050405020304" pitchFamily="18" charset="0"/>
              </a:rPr>
              <a:t>-up Union</a:t>
            </a:r>
          </a:p>
          <a:p>
            <a:pPr marL="0" indent="0" algn="just">
              <a:lnSpc>
                <a:spcPct val="120000"/>
              </a:lnSpc>
              <a:buNone/>
            </a:pPr>
            <a:r>
              <a:rPr lang="fr-BE" sz="1800" i="0" dirty="0">
                <a:cs typeface="Times New Roman" panose="02020603050405020304" pitchFamily="18" charset="0"/>
              </a:rPr>
              <a:t> </a:t>
            </a:r>
            <a:r>
              <a:rPr lang="en-GB" altLang="en-US" sz="1800" i="0" dirty="0">
                <a:cs typeface="Times New Roman" panose="02020603050405020304" pitchFamily="18" charset="0"/>
              </a:rPr>
              <a:t>“</a:t>
            </a:r>
            <a:r>
              <a:rPr lang="en-GB" altLang="en-US" sz="1800" b="1" i="0" dirty="0">
                <a:cs typeface="Times New Roman" panose="02020603050405020304" pitchFamily="18" charset="0"/>
              </a:rPr>
              <a:t>Joint programming </a:t>
            </a:r>
            <a:r>
              <a:rPr lang="en-GB" altLang="en-US" sz="1800" i="0" dirty="0">
                <a:cs typeface="Times New Roman" panose="02020603050405020304" pitchFamily="18" charset="0"/>
              </a:rPr>
              <a:t>in development must be further enhanced. New fields of our joined-up external action include energy diplomacy, cultural diplomacy and economic diplomacy. A more prosperous </a:t>
            </a:r>
            <a:r>
              <a:rPr lang="en-GB" altLang="en-US" sz="1800" b="1" i="0" dirty="0">
                <a:cs typeface="Times New Roman" panose="02020603050405020304" pitchFamily="18" charset="0"/>
              </a:rPr>
              <a:t>Union calls for greater coordination </a:t>
            </a:r>
            <a:r>
              <a:rPr lang="en-GB" altLang="en-US" sz="1800" i="0" dirty="0">
                <a:cs typeface="Times New Roman" panose="02020603050405020304" pitchFamily="18" charset="0"/>
              </a:rPr>
              <a:t>between the EU and Member States, the EIB and the private sector. We must become </a:t>
            </a:r>
            <a:r>
              <a:rPr lang="en-GB" altLang="en-US" sz="1800" b="1" i="0" dirty="0">
                <a:cs typeface="Times New Roman" panose="02020603050405020304" pitchFamily="18" charset="0"/>
              </a:rPr>
              <a:t>more joined-up</a:t>
            </a:r>
            <a:r>
              <a:rPr lang="en-GB" altLang="en-US" sz="1800" i="0" dirty="0">
                <a:cs typeface="Times New Roman" panose="02020603050405020304" pitchFamily="18" charset="0"/>
              </a:rPr>
              <a:t> across internal and external policies.”</a:t>
            </a:r>
          </a:p>
          <a:p>
            <a:endParaRPr lang="en-GB" sz="1800" b="1" i="0" dirty="0"/>
          </a:p>
          <a:p>
            <a:pPr marL="0" indent="0">
              <a:buNone/>
            </a:pPr>
            <a:r>
              <a:rPr lang="en-GB" sz="1800" b="1" i="0" dirty="0"/>
              <a:t>Joint Communication: A Strategic Approach to Resilience in the EU's external action: </a:t>
            </a:r>
          </a:p>
          <a:p>
            <a:pPr marL="0" indent="0">
              <a:buNone/>
            </a:pPr>
            <a:r>
              <a:rPr lang="en-GB" sz="1800" b="1" i="0" dirty="0"/>
              <a:t>"</a:t>
            </a:r>
            <a:r>
              <a:rPr lang="en-GB" sz="1800" i="0" dirty="0"/>
              <a:t>[…] the resilient approach should be taken into account in </a:t>
            </a:r>
            <a:r>
              <a:rPr lang="en-GB" sz="1800" b="1" i="0" dirty="0"/>
              <a:t>joint programming </a:t>
            </a:r>
            <a:r>
              <a:rPr lang="en-GB" sz="1800" i="0" dirty="0"/>
              <a:t>processes with MS, which will be further encouraged"</a:t>
            </a:r>
            <a:endParaRPr lang="fr-BE" sz="1800" b="1" i="0" dirty="0"/>
          </a:p>
        </p:txBody>
      </p:sp>
    </p:spTree>
    <p:extLst>
      <p:ext uri="{BB962C8B-B14F-4D97-AF65-F5344CB8AC3E}">
        <p14:creationId xmlns:p14="http://schemas.microsoft.com/office/powerpoint/2010/main" val="25915910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8EEB8C8-0D10-4DB4-8670-5386487B2043}"/>
              </a:ext>
            </a:extLst>
          </p:cNvPr>
          <p:cNvSpPr>
            <a:spLocks noGrp="1"/>
          </p:cNvSpPr>
          <p:nvPr>
            <p:ph idx="1"/>
          </p:nvPr>
        </p:nvSpPr>
        <p:spPr>
          <a:xfrm>
            <a:off x="457200" y="1556792"/>
            <a:ext cx="8147248" cy="4968551"/>
          </a:xfrm>
        </p:spPr>
        <p:txBody>
          <a:bodyPr/>
          <a:lstStyle/>
          <a:p>
            <a:pPr marL="0" indent="0" algn="ctr">
              <a:spcBef>
                <a:spcPts val="0"/>
              </a:spcBef>
              <a:buNone/>
            </a:pPr>
            <a:r>
              <a:rPr lang="en-US" b="1" i="0" dirty="0"/>
              <a:t>European Consensus on Development</a:t>
            </a:r>
          </a:p>
          <a:p>
            <a:pPr marL="0" indent="0">
              <a:spcBef>
                <a:spcPts val="0"/>
              </a:spcBef>
              <a:buNone/>
            </a:pPr>
            <a:endParaRPr lang="en-GB" sz="1200" dirty="0"/>
          </a:p>
          <a:p>
            <a:pPr marL="265113" indent="0" algn="just">
              <a:spcBef>
                <a:spcPts val="0"/>
              </a:spcBef>
              <a:buNone/>
            </a:pPr>
            <a:r>
              <a:rPr lang="en-US" sz="2000" i="0" dirty="0"/>
              <a:t>The “European Consensus on Development frames the implementation of the 2030 Agenda in partnership with all developing countries … The EU and its Member States … will implement the 2030 Agenda across all internal and external policies in a comprehensive and strategic approach … Within this overarching framework, a coherent and coordinated approach to EU external action will be important for the successful implementation of the 2030 Agenda globally.”</a:t>
            </a:r>
          </a:p>
        </p:txBody>
      </p:sp>
      <p:sp>
        <p:nvSpPr>
          <p:cNvPr id="4" name="TextBox 3">
            <a:extLst>
              <a:ext uri="{FF2B5EF4-FFF2-40B4-BE49-F238E27FC236}">
                <a16:creationId xmlns:a16="http://schemas.microsoft.com/office/drawing/2014/main" id="{8FE3A444-6D77-4E92-AFBE-5F4E60B5E157}"/>
              </a:ext>
            </a:extLst>
          </p:cNvPr>
          <p:cNvSpPr txBox="1"/>
          <p:nvPr/>
        </p:nvSpPr>
        <p:spPr>
          <a:xfrm>
            <a:off x="775768" y="5949280"/>
            <a:ext cx="7993136" cy="276999"/>
          </a:xfrm>
          <a:prstGeom prst="rect">
            <a:avLst/>
          </a:prstGeom>
          <a:noFill/>
        </p:spPr>
        <p:txBody>
          <a:bodyPr wrap="square" rtlCol="0">
            <a:spAutoFit/>
          </a:bodyPr>
          <a:lstStyle/>
          <a:p>
            <a:r>
              <a:rPr lang="en-GB" dirty="0">
                <a:solidFill>
                  <a:schemeClr val="tx1"/>
                </a:solidFill>
              </a:rPr>
              <a:t>New European Consensus on Development: Our World, Our Dignity, Our Future, (May 2017), pp 3-5</a:t>
            </a:r>
            <a:endParaRPr lang="en-GB" dirty="0"/>
          </a:p>
        </p:txBody>
      </p:sp>
    </p:spTree>
    <p:extLst>
      <p:ext uri="{BB962C8B-B14F-4D97-AF65-F5344CB8AC3E}">
        <p14:creationId xmlns:p14="http://schemas.microsoft.com/office/powerpoint/2010/main" val="3018109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8E067224-00A7-41A9-A361-47E3FC6668C7}"/>
              </a:ext>
            </a:extLst>
          </p:cNvPr>
          <p:cNvSpPr>
            <a:spLocks noGrp="1" noChangeArrowheads="1"/>
          </p:cNvSpPr>
          <p:nvPr>
            <p:ph type="title"/>
          </p:nvPr>
        </p:nvSpPr>
        <p:spPr>
          <a:xfrm>
            <a:off x="192088" y="1268413"/>
            <a:ext cx="8628062" cy="936625"/>
          </a:xfrm>
        </p:spPr>
        <p:txBody>
          <a:bodyPr/>
          <a:lstStyle/>
          <a:p>
            <a:pPr marL="0" eaLnBrk="1" hangingPunct="1"/>
            <a:r>
              <a:rPr lang="en-GB" altLang="fr-BE" sz="2800"/>
              <a:t>EC proposal for the NDICI</a:t>
            </a:r>
          </a:p>
        </p:txBody>
      </p:sp>
      <p:graphicFrame>
        <p:nvGraphicFramePr>
          <p:cNvPr id="2" name="Table 1">
            <a:extLst>
              <a:ext uri="{FF2B5EF4-FFF2-40B4-BE49-F238E27FC236}">
                <a16:creationId xmlns:a16="http://schemas.microsoft.com/office/drawing/2014/main" id="{9A242E25-DF7C-47A2-BDD7-4A0CFBC58356}"/>
              </a:ext>
            </a:extLst>
          </p:cNvPr>
          <p:cNvGraphicFramePr>
            <a:graphicFrameLocks noGrp="1"/>
          </p:cNvGraphicFramePr>
          <p:nvPr>
            <p:extLst/>
          </p:nvPr>
        </p:nvGraphicFramePr>
        <p:xfrm>
          <a:off x="323528" y="2348880"/>
          <a:ext cx="8628062" cy="4204381"/>
        </p:xfrm>
        <a:graphic>
          <a:graphicData uri="http://schemas.openxmlformats.org/drawingml/2006/table">
            <a:tbl>
              <a:tblPr firstRow="1" bandRow="1">
                <a:tableStyleId>{5C22544A-7EE6-4342-B048-85BDC9FD1C3A}</a:tableStyleId>
              </a:tblPr>
              <a:tblGrid>
                <a:gridCol w="1872208">
                  <a:extLst>
                    <a:ext uri="{9D8B030D-6E8A-4147-A177-3AD203B41FA5}">
                      <a16:colId xmlns:a16="http://schemas.microsoft.com/office/drawing/2014/main" val="1923004003"/>
                    </a:ext>
                  </a:extLst>
                </a:gridCol>
                <a:gridCol w="6755854">
                  <a:extLst>
                    <a:ext uri="{9D8B030D-6E8A-4147-A177-3AD203B41FA5}">
                      <a16:colId xmlns:a16="http://schemas.microsoft.com/office/drawing/2014/main" val="1348126465"/>
                    </a:ext>
                  </a:extLst>
                </a:gridCol>
              </a:tblGrid>
              <a:tr h="936104">
                <a:tc>
                  <a:txBody>
                    <a:bodyPr/>
                    <a:lstStyle/>
                    <a:p>
                      <a:r>
                        <a:rPr kumimoji="0" lang="en-GB" altLang="en-BE" sz="1700" b="1" i="0" u="none" strike="noStrike" kern="1200" cap="none" spc="0" normalizeH="0" baseline="0" noProof="0" dirty="0">
                          <a:ln>
                            <a:noFill/>
                          </a:ln>
                          <a:solidFill>
                            <a:srgbClr val="0F5494"/>
                          </a:solidFill>
                          <a:effectLst/>
                          <a:uLnTx/>
                          <a:uFillTx/>
                          <a:latin typeface="+mn-lt"/>
                          <a:ea typeface="+mn-ea"/>
                          <a:cs typeface="+mn-cs"/>
                        </a:rPr>
                        <a:t>ARTICLE 10</a:t>
                      </a:r>
                    </a:p>
                    <a:p>
                      <a:r>
                        <a:rPr kumimoji="0" lang="en-IE" sz="1700" b="0" i="0" u="none" strike="noStrike" kern="1200" cap="none" spc="0" normalizeH="0" baseline="0" noProof="0" dirty="0">
                          <a:ln>
                            <a:noFill/>
                          </a:ln>
                          <a:solidFill>
                            <a:srgbClr val="0F5494"/>
                          </a:solidFill>
                          <a:effectLst/>
                          <a:uLnTx/>
                          <a:uFillTx/>
                          <a:latin typeface="+mn-lt"/>
                          <a:ea typeface="+mn-ea"/>
                          <a:cs typeface="+mn-cs"/>
                        </a:rPr>
                        <a:t>(general programming)</a:t>
                      </a:r>
                      <a:endParaRPr lang="en-BE" sz="1700" b="0" dirty="0"/>
                    </a:p>
                  </a:txBody>
                  <a:tcPr marL="91444" marR="91444" marT="45701" marB="45701">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0" lang="en-GB" altLang="en-BE" sz="1700" b="0" i="0" u="none" strike="noStrike" kern="1200" cap="none" spc="0" normalizeH="0" baseline="0" noProof="0" dirty="0">
                          <a:ln>
                            <a:noFill/>
                          </a:ln>
                          <a:solidFill>
                            <a:srgbClr val="0F5494"/>
                          </a:solidFill>
                          <a:effectLst/>
                          <a:uLnTx/>
                          <a:uFillTx/>
                          <a:latin typeface="+mn-lt"/>
                          <a:ea typeface="+mn-ea"/>
                          <a:cs typeface="+mn-cs"/>
                        </a:rPr>
                        <a:t>Joint programming shall be the </a:t>
                      </a:r>
                      <a:r>
                        <a:rPr kumimoji="0" lang="en-GB" altLang="en-BE" sz="1700" b="1" i="1" u="none" strike="noStrike" kern="1200" cap="none" spc="0" normalizeH="0" baseline="0" noProof="0" dirty="0">
                          <a:ln>
                            <a:noFill/>
                          </a:ln>
                          <a:solidFill>
                            <a:srgbClr val="0F5494"/>
                          </a:solidFill>
                          <a:effectLst/>
                          <a:uLnTx/>
                          <a:uFillTx/>
                          <a:latin typeface="+mn-lt"/>
                          <a:ea typeface="+mn-ea"/>
                          <a:cs typeface="+mn-cs"/>
                        </a:rPr>
                        <a:t>preferred approach </a:t>
                      </a:r>
                      <a:r>
                        <a:rPr kumimoji="0" lang="en-GB" altLang="en-BE" sz="1700" b="0" i="0" u="none" strike="noStrike" kern="1200" cap="none" spc="0" normalizeH="0" baseline="0" noProof="0" dirty="0">
                          <a:ln>
                            <a:noFill/>
                          </a:ln>
                          <a:solidFill>
                            <a:srgbClr val="0F5494"/>
                          </a:solidFill>
                          <a:effectLst/>
                          <a:uLnTx/>
                          <a:uFillTx/>
                          <a:latin typeface="+mn-lt"/>
                          <a:ea typeface="+mn-ea"/>
                          <a:cs typeface="+mn-cs"/>
                        </a:rPr>
                        <a:t>for country programming</a:t>
                      </a:r>
                      <a:endParaRPr lang="en-BE" sz="1700" dirty="0"/>
                    </a:p>
                  </a:txBody>
                  <a:tcPr marL="91444" marR="91444" marT="45701" marB="45701">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44457038"/>
                  </a:ext>
                </a:extLst>
              </a:tr>
              <a:tr h="2304256">
                <a:tc>
                  <a:txBody>
                    <a:bodyPr/>
                    <a:lstStyle/>
                    <a:p>
                      <a:r>
                        <a:rPr kumimoji="0" lang="en-GB" altLang="en-BE" sz="1700" b="1" i="0" u="none" strike="noStrike" kern="1200" cap="none" spc="0" normalizeH="0" baseline="0" noProof="0" dirty="0">
                          <a:ln>
                            <a:noFill/>
                          </a:ln>
                          <a:solidFill>
                            <a:srgbClr val="0F5494"/>
                          </a:solidFill>
                          <a:effectLst/>
                          <a:uLnTx/>
                          <a:uFillTx/>
                          <a:latin typeface="+mn-lt"/>
                          <a:ea typeface="+mn-ea"/>
                          <a:cs typeface="+mn-cs"/>
                        </a:rPr>
                        <a:t>ARTICLE 12</a:t>
                      </a:r>
                    </a:p>
                    <a:p>
                      <a:r>
                        <a:rPr lang="en-IE" sz="1700" b="0" dirty="0">
                          <a:solidFill>
                            <a:srgbClr val="0F5494"/>
                          </a:solidFill>
                        </a:rPr>
                        <a:t>(geographic programming)</a:t>
                      </a:r>
                      <a:endParaRPr lang="en-BE" sz="1700" b="0" dirty="0">
                        <a:solidFill>
                          <a:srgbClr val="0F5494"/>
                        </a:solidFill>
                      </a:endParaRPr>
                    </a:p>
                  </a:txBody>
                  <a:tcPr marL="91444" marR="91444" marT="45701" marB="45701">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indent="0" algn="l" defTabSz="914400" rtl="0" eaLnBrk="1" fontAlgn="t" latinLnBrk="0" hangingPunct="1">
                        <a:spcBef>
                          <a:spcPts val="0"/>
                        </a:spcBef>
                        <a:buNone/>
                      </a:pPr>
                      <a:r>
                        <a:rPr kumimoji="0" lang="en-GB" sz="1700" b="0" i="0" u="none" strike="noStrike" kern="1200" cap="none" spc="0" normalizeH="0" baseline="0" dirty="0">
                          <a:ln>
                            <a:noFill/>
                          </a:ln>
                          <a:solidFill>
                            <a:srgbClr val="0F5494"/>
                          </a:solidFill>
                          <a:effectLst/>
                          <a:uLnTx/>
                          <a:uFillTx/>
                          <a:latin typeface="+mn-lt"/>
                          <a:ea typeface="+mn-ea"/>
                          <a:cs typeface="+mn-cs"/>
                        </a:rPr>
                        <a:t>12.3: Multi-annual Indicative Programmes shall be built on:</a:t>
                      </a:r>
                    </a:p>
                    <a:p>
                      <a:pPr marL="444500" indent="-444500" algn="l" defTabSz="914400" rtl="0" eaLnBrk="1" latinLnBrk="0" hangingPunct="1">
                        <a:buFont typeface="+mj-lt"/>
                        <a:buAutoNum type="alphaLcParenR"/>
                      </a:pPr>
                      <a:r>
                        <a:rPr kumimoji="0" lang="en-GB" sz="1700" b="0" i="0" u="none" strike="noStrike" kern="1200" cap="none" spc="0" normalizeH="0" baseline="0" dirty="0">
                          <a:ln>
                            <a:noFill/>
                          </a:ln>
                          <a:solidFill>
                            <a:srgbClr val="0F5494"/>
                          </a:solidFill>
                          <a:effectLst/>
                          <a:uLnTx/>
                          <a:uFillTx/>
                          <a:latin typeface="+mn-lt"/>
                          <a:ea typeface="+mn-ea"/>
                          <a:cs typeface="+mn-cs"/>
                        </a:rPr>
                        <a:t>A national or regional strategy in the form of a development plan […] accepted by the Commission […]</a:t>
                      </a:r>
                    </a:p>
                    <a:p>
                      <a:pPr marL="444500" indent="-444500" algn="l" defTabSz="914400" rtl="0" eaLnBrk="1" latinLnBrk="0" hangingPunct="1">
                        <a:buFont typeface="+mj-lt"/>
                        <a:buAutoNum type="alphaLcParenR"/>
                      </a:pPr>
                      <a:r>
                        <a:rPr kumimoji="0" lang="en-GB" sz="1700" b="0" i="0" u="none" strike="noStrike" kern="1200" cap="none" spc="0" normalizeH="0" baseline="0" dirty="0">
                          <a:ln>
                            <a:noFill/>
                          </a:ln>
                          <a:solidFill>
                            <a:srgbClr val="0F5494"/>
                          </a:solidFill>
                          <a:effectLst/>
                          <a:uLnTx/>
                          <a:uFillTx/>
                          <a:latin typeface="+mn-lt"/>
                          <a:ea typeface="+mn-ea"/>
                          <a:cs typeface="+mn-cs"/>
                        </a:rPr>
                        <a:t>A framework document laying down the Union policy towards the concerned partner or partners, including a joint document between the Union and MS</a:t>
                      </a:r>
                    </a:p>
                    <a:p>
                      <a:pPr marL="444500" indent="-444500" algn="l" defTabSz="914400" rtl="0" eaLnBrk="1" latinLnBrk="0" hangingPunct="1">
                        <a:buFont typeface="+mj-lt"/>
                        <a:buAutoNum type="alphaLcParenR"/>
                      </a:pPr>
                      <a:r>
                        <a:rPr kumimoji="0" lang="en-GB" sz="1700" b="0" i="0" u="none" strike="noStrike" kern="1200" cap="none" spc="0" normalizeH="0" baseline="0" dirty="0">
                          <a:ln>
                            <a:noFill/>
                          </a:ln>
                          <a:solidFill>
                            <a:srgbClr val="0F5494"/>
                          </a:solidFill>
                          <a:effectLst/>
                          <a:uLnTx/>
                          <a:uFillTx/>
                          <a:latin typeface="+mn-lt"/>
                          <a:ea typeface="+mn-ea"/>
                          <a:cs typeface="+mn-cs"/>
                        </a:rPr>
                        <a:t>A joint document between the Union and the concerned partner […] setting out common priorities</a:t>
                      </a:r>
                    </a:p>
                  </a:txBody>
                  <a:tcPr marL="91444" marR="91444" marT="45701" marB="45701">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1619643"/>
                  </a:ext>
                </a:extLst>
              </a:tr>
              <a:tr h="964021">
                <a:tc>
                  <a:txBody>
                    <a:bodyPr/>
                    <a:lstStyle/>
                    <a:p>
                      <a:r>
                        <a:rPr kumimoji="0" lang="en-GB" altLang="en-BE" sz="1700" b="1" i="0" u="none" strike="noStrike" kern="1200" cap="none" spc="0" normalizeH="0" baseline="0" noProof="0" dirty="0">
                          <a:ln>
                            <a:noFill/>
                          </a:ln>
                          <a:solidFill>
                            <a:srgbClr val="0F5494"/>
                          </a:solidFill>
                          <a:effectLst/>
                          <a:uLnTx/>
                          <a:uFillTx/>
                          <a:latin typeface="+mn-lt"/>
                          <a:ea typeface="+mn-ea"/>
                          <a:cs typeface="+mn-cs"/>
                        </a:rPr>
                        <a:t>ARTICLE 12</a:t>
                      </a:r>
                      <a:endParaRPr lang="en-BE" sz="1700" b="1" dirty="0"/>
                    </a:p>
                  </a:txBody>
                  <a:tcPr marL="91444" marR="91444" marT="45701" marB="45701">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0" lang="en-GB" altLang="en-BE" sz="1700" b="0" i="0" u="none" strike="noStrike" kern="1200" cap="none" spc="0" normalizeH="0" baseline="0" noProof="0" dirty="0">
                          <a:ln>
                            <a:noFill/>
                          </a:ln>
                          <a:solidFill>
                            <a:srgbClr val="0F5494"/>
                          </a:solidFill>
                          <a:effectLst/>
                          <a:uLnTx/>
                          <a:uFillTx/>
                          <a:latin typeface="+mn-lt"/>
                          <a:ea typeface="+mn-ea"/>
                          <a:cs typeface="+mn-cs"/>
                        </a:rPr>
                        <a:t>[…] where possible, Joint Programming document shall replace the Union’s and member states programming documents</a:t>
                      </a:r>
                      <a:endParaRPr lang="en-BE" sz="1700" dirty="0"/>
                    </a:p>
                  </a:txBody>
                  <a:tcPr marL="91444" marR="91444" marT="45701" marB="45701">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41650986"/>
                  </a:ext>
                </a:extLst>
              </a:tr>
            </a:tbl>
          </a:graphicData>
        </a:graphic>
      </p:graphicFrame>
    </p:spTree>
    <p:extLst>
      <p:ext uri="{BB962C8B-B14F-4D97-AF65-F5344CB8AC3E}">
        <p14:creationId xmlns:p14="http://schemas.microsoft.com/office/powerpoint/2010/main" val="13944369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84775290-0638-4986-8BF4-317E5943EF26}"/>
              </a:ext>
            </a:extLst>
          </p:cNvPr>
          <p:cNvSpPr>
            <a:spLocks noGrp="1" noChangeArrowheads="1"/>
          </p:cNvSpPr>
          <p:nvPr>
            <p:ph type="title"/>
          </p:nvPr>
        </p:nvSpPr>
        <p:spPr>
          <a:xfrm>
            <a:off x="208637" y="1052736"/>
            <a:ext cx="8726726" cy="1114021"/>
          </a:xfrm>
        </p:spPr>
        <p:txBody>
          <a:bodyPr/>
          <a:lstStyle/>
          <a:p>
            <a:pPr algn="ctr" eaLnBrk="1" hangingPunct="1"/>
            <a:r>
              <a:rPr lang="en-GB" altLang="en-US" sz="2500" dirty="0"/>
              <a:t>Value of Working Better Together – </a:t>
            </a:r>
            <a:r>
              <a:rPr lang="en-GB" altLang="en-US" sz="2500" dirty="0" err="1"/>
              <a:t>Practitioners´view</a:t>
            </a:r>
            <a:r>
              <a:rPr lang="en-GB" altLang="en-US" sz="2500" dirty="0"/>
              <a:t>: </a:t>
            </a:r>
          </a:p>
        </p:txBody>
      </p:sp>
      <p:sp>
        <p:nvSpPr>
          <p:cNvPr id="30723" name="Content Placeholder 2">
            <a:extLst>
              <a:ext uri="{FF2B5EF4-FFF2-40B4-BE49-F238E27FC236}">
                <a16:creationId xmlns:a16="http://schemas.microsoft.com/office/drawing/2014/main" id="{918BB479-22A4-47CE-AA0C-53170C4482E3}"/>
              </a:ext>
            </a:extLst>
          </p:cNvPr>
          <p:cNvSpPr>
            <a:spLocks noGrp="1" noChangeArrowheads="1"/>
          </p:cNvSpPr>
          <p:nvPr>
            <p:ph idx="1"/>
          </p:nvPr>
        </p:nvSpPr>
        <p:spPr>
          <a:xfrm>
            <a:off x="611560" y="1988840"/>
            <a:ext cx="7920880" cy="4608512"/>
          </a:xfrm>
        </p:spPr>
        <p:txBody>
          <a:bodyPr/>
          <a:lstStyle/>
          <a:p>
            <a:pPr marL="0" indent="0">
              <a:buNone/>
              <a:defRPr/>
            </a:pPr>
            <a:r>
              <a:rPr lang="en-GB" altLang="en-BE" sz="2300" b="1" i="0" dirty="0"/>
              <a:t>Enhanced information - and data sharing</a:t>
            </a:r>
            <a:r>
              <a:rPr lang="en-GB" altLang="en-BE" sz="2300" i="0" dirty="0"/>
              <a:t> (all countries)</a:t>
            </a:r>
          </a:p>
          <a:p>
            <a:pPr marL="0" indent="0">
              <a:buNone/>
              <a:defRPr/>
            </a:pPr>
            <a:endParaRPr lang="en-GB" altLang="en-BE" sz="800" b="1" i="0" dirty="0"/>
          </a:p>
          <a:p>
            <a:pPr marL="0" indent="0">
              <a:buNone/>
              <a:defRPr/>
            </a:pPr>
            <a:r>
              <a:rPr lang="en-GB" altLang="en-BE" sz="2300" b="1" i="0" dirty="0"/>
              <a:t>More visibility and impact </a:t>
            </a:r>
            <a:r>
              <a:rPr lang="en-GB" altLang="en-BE" sz="2300" i="0" dirty="0"/>
              <a:t>- a single «EU branding» for high quality support (Cambodia)</a:t>
            </a:r>
          </a:p>
          <a:p>
            <a:pPr marL="0" indent="0">
              <a:buNone/>
              <a:defRPr/>
            </a:pPr>
            <a:endParaRPr lang="en-GB" altLang="en-BE" sz="800" i="0" dirty="0"/>
          </a:p>
          <a:p>
            <a:pPr marL="0" indent="0">
              <a:buNone/>
              <a:defRPr/>
            </a:pPr>
            <a:r>
              <a:rPr lang="en-GB" altLang="en-BE" sz="2300" b="1" i="0" dirty="0"/>
              <a:t>Speaking with one voice: </a:t>
            </a:r>
            <a:r>
              <a:rPr lang="en-GB" altLang="en-BE" sz="2300" i="0" dirty="0"/>
              <a:t>More leverage within Policy and political dialogue (Cambodia, Palestine).</a:t>
            </a:r>
            <a:endParaRPr lang="en-GB" altLang="en-BE" sz="800" b="1" i="0" dirty="0"/>
          </a:p>
          <a:p>
            <a:pPr marL="0" indent="0">
              <a:buNone/>
              <a:defRPr/>
            </a:pPr>
            <a:endParaRPr lang="en-GB" altLang="en-BE" sz="800" i="0" dirty="0"/>
          </a:p>
          <a:p>
            <a:pPr marL="0" indent="0">
              <a:buNone/>
              <a:defRPr/>
            </a:pPr>
            <a:r>
              <a:rPr lang="en-GB" altLang="en-BE" sz="2300" b="1" i="0" dirty="0"/>
              <a:t>Intensifies &amp; formalizes Joint implementation </a:t>
            </a:r>
            <a:r>
              <a:rPr lang="en-GB" altLang="en-BE" sz="2300" i="0" dirty="0"/>
              <a:t>(10 SDG study countries). </a:t>
            </a:r>
          </a:p>
          <a:p>
            <a:pPr marL="0" indent="0">
              <a:buNone/>
              <a:defRPr/>
            </a:pPr>
            <a:endParaRPr lang="en-GB" altLang="en-BE" sz="900" i="0" dirty="0"/>
          </a:p>
          <a:p>
            <a:pPr marL="0" indent="0">
              <a:buNone/>
              <a:defRPr/>
            </a:pPr>
            <a:r>
              <a:rPr lang="en-GB" altLang="en-BE" b="1" i="0" dirty="0"/>
              <a:t>Less fragmentation and reduced transaction costs </a:t>
            </a:r>
            <a:r>
              <a:rPr lang="en-GB" altLang="en-BE" i="0" dirty="0"/>
              <a:t>(in the long-run!) – Division of Labour. </a:t>
            </a:r>
          </a:p>
          <a:p>
            <a:pPr marL="0" indent="0">
              <a:buFontTx/>
              <a:buNone/>
              <a:defRPr/>
            </a:pPr>
            <a:endParaRPr lang="en-GB" altLang="en-BE" i="0" dirty="0"/>
          </a:p>
        </p:txBody>
      </p:sp>
    </p:spTree>
    <p:extLst>
      <p:ext uri="{BB962C8B-B14F-4D97-AF65-F5344CB8AC3E}">
        <p14:creationId xmlns:p14="http://schemas.microsoft.com/office/powerpoint/2010/main" val="3515176867"/>
      </p:ext>
    </p:extLst>
  </p:cSld>
  <p:clrMapOvr>
    <a:masterClrMapping/>
  </p:clrMapOvr>
</p:sld>
</file>

<file path=ppt/theme/theme1.xml><?xml version="1.0" encoding="utf-8"?>
<a:theme xmlns:a="http://schemas.openxmlformats.org/drawingml/2006/main" name="JP template">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anose="020B060403050404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anose="020B0604030504040204"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JP template" id="{B4B003FC-5915-4565-8986-C6AE40DE3B42}" vid="{C6730629-7B1D-4419-94E6-279C39770C6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2325</Words>
  <Application>Microsoft Office PowerPoint</Application>
  <PresentationFormat>Presentación en pantalla (4:3)</PresentationFormat>
  <Paragraphs>172</Paragraphs>
  <Slides>16</Slides>
  <Notes>16</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16</vt:i4>
      </vt:variant>
    </vt:vector>
  </HeadingPairs>
  <TitlesOfParts>
    <vt:vector size="21" baseType="lpstr">
      <vt:lpstr>Arial</vt:lpstr>
      <vt:lpstr>Arial Narrow</vt:lpstr>
      <vt:lpstr>Courier New</vt:lpstr>
      <vt:lpstr>Verdana</vt:lpstr>
      <vt:lpstr>JP template</vt:lpstr>
      <vt:lpstr>The context for Working Better Together Building on what we know   Training on Joint Programming</vt:lpstr>
      <vt:lpstr>What is Joint Programming?</vt:lpstr>
      <vt:lpstr>Why Joint Programming?</vt:lpstr>
      <vt:lpstr>ODA: Visibility     Influence     Impact</vt:lpstr>
      <vt:lpstr>Where are the policy commitments?</vt:lpstr>
      <vt:lpstr>Presentación de PowerPoint</vt:lpstr>
      <vt:lpstr>Presentación de PowerPoint</vt:lpstr>
      <vt:lpstr>EC proposal for the NDICI</vt:lpstr>
      <vt:lpstr>Value of Working Better Together – Practitioners´view: </vt:lpstr>
      <vt:lpstr>Country perspectives (1)</vt:lpstr>
      <vt:lpstr>Does size matter?</vt:lpstr>
      <vt:lpstr>Does size matter?</vt:lpstr>
      <vt:lpstr>Does size matter?</vt:lpstr>
      <vt:lpstr>Does size matter?</vt:lpstr>
      <vt:lpstr>Main messages</vt:lpstr>
      <vt:lpstr>Group discussion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alexanderoriordan@gmail.com</dc:creator>
  <cp:lastModifiedBy>Sibylle Koenig</cp:lastModifiedBy>
  <cp:revision>256</cp:revision>
  <dcterms:created xsi:type="dcterms:W3CDTF">2011-10-28T10:25:18Z</dcterms:created>
  <dcterms:modified xsi:type="dcterms:W3CDTF">2019-04-22T10:07:51Z</dcterms:modified>
</cp:coreProperties>
</file>